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Roboto Slab"/>
      <p:regular r:id="rId25"/>
      <p:bold r:id="rId26"/>
    </p:embeddedFont>
    <p:embeddedFont>
      <p:font typeface="Roboto"/>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296">
          <p15:clr>
            <a:srgbClr val="A4A3A4"/>
          </p15:clr>
        </p15:guide>
        <p15:guide id="2" pos="2880">
          <p15:clr>
            <a:srgbClr val="A4A3A4"/>
          </p15:clr>
        </p15:guide>
        <p15:guide id="3" orient="horz" pos="22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296" orient="horz"/>
        <p:guide pos="2880"/>
        <p:guide pos="2280"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Slab-bold.fntdata"/><Relationship Id="rId25" Type="http://schemas.openxmlformats.org/officeDocument/2006/relationships/font" Target="fonts/RobotoSlab-regular.fntdata"/><Relationship Id="rId28" Type="http://schemas.openxmlformats.org/officeDocument/2006/relationships/font" Target="fonts/Roboto-bold.fntdata"/><Relationship Id="rId27" Type="http://schemas.openxmlformats.org/officeDocument/2006/relationships/font" Target="fonts/Roboto-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Roboto-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 name="Shape 58"/>
        <p:cNvGrpSpPr/>
        <p:nvPr/>
      </p:nvGrpSpPr>
      <p:grpSpPr>
        <a:xfrm>
          <a:off x="0" y="0"/>
          <a:ext cx="0" cy="0"/>
          <a:chOff x="0" y="0"/>
          <a:chExt cx="0" cy="0"/>
        </a:xfrm>
      </p:grpSpPr>
      <p:sp>
        <p:nvSpPr>
          <p:cNvPr id="59" name="Google Shape;5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8403d214aa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8403d214aa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Angela</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g8403d214aa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8403d214aa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Angela</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g8429ffc3d5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8429ffc3d5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83fbb405da_3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83fbb405da_3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Brandon Johnson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83fbb405da_3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83fbb405da_3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Brandon Johnson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g7fe4ddbc03_3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7fe4ddbc03_3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g83fbb405da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83fbb405d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Nathan Oran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g83fbb405da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83fbb405da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Nathan Oran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83fbb405da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83fbb405da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Nathan Oran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8403d214aa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8403d214aa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 name="Shape 66"/>
        <p:cNvGrpSpPr/>
        <p:nvPr/>
      </p:nvGrpSpPr>
      <p:grpSpPr>
        <a:xfrm>
          <a:off x="0" y="0"/>
          <a:ext cx="0" cy="0"/>
          <a:chOff x="0" y="0"/>
          <a:chExt cx="0" cy="0"/>
        </a:xfrm>
      </p:grpSpPr>
      <p:sp>
        <p:nvSpPr>
          <p:cNvPr id="67" name="Google Shape;67;g8429ffc3d5_1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8429ffc3d5_1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Brandon Johnson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 name="Shape 82"/>
        <p:cNvGrpSpPr/>
        <p:nvPr/>
      </p:nvGrpSpPr>
      <p:grpSpPr>
        <a:xfrm>
          <a:off x="0" y="0"/>
          <a:ext cx="0" cy="0"/>
          <a:chOff x="0" y="0"/>
          <a:chExt cx="0" cy="0"/>
        </a:xfrm>
      </p:grpSpPr>
      <p:sp>
        <p:nvSpPr>
          <p:cNvPr id="83" name="Google Shape;83;g8429ffc3d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8429ffc3d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Google Shape;92;g83fbb405da_3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83fbb405da_3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g83fbb405da_3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83fbb405da_3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g83fbb405da_3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83fbb405da_3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the name implies, [name], or ATAT, is a...</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g83fbb405d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83fbb405d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83fbb405d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83fbb405d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g8403d214aa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8403d214aa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Angela</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1524800" y="672606"/>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sp>
        <p:nvSpPr>
          <p:cNvPr id="11" name="Google Shape;11;p2"/>
          <p:cNvSpPr/>
          <p:nvPr/>
        </p:nvSpPr>
        <p:spPr>
          <a:xfrm rot="10800000">
            <a:off x="6537563" y="3342925"/>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sp>
        <p:nvSpPr>
          <p:cNvPr id="12" name="Google Shape;12;p2"/>
          <p:cNvSpPr txBox="1"/>
          <p:nvPr>
            <p:ph type="ctrTitle"/>
          </p:nvPr>
        </p:nvSpPr>
        <p:spPr>
          <a:xfrm>
            <a:off x="1680302" y="1188925"/>
            <a:ext cx="5783400" cy="1457400"/>
          </a:xfrm>
          <a:prstGeom prst="rect">
            <a:avLst/>
          </a:prstGeom>
        </p:spPr>
        <p:txBody>
          <a:bodyPr anchorCtr="0" anchor="b" bIns="91425" lIns="91425" spcFirstLastPara="1" rIns="91425" wrap="square" tIns="91425">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p:txBody>
      </p:sp>
      <p:sp>
        <p:nvSpPr>
          <p:cNvPr id="13" name="Google Shape;13;p2"/>
          <p:cNvSpPr txBox="1"/>
          <p:nvPr>
            <p:ph idx="1" type="subTitle"/>
          </p:nvPr>
        </p:nvSpPr>
        <p:spPr>
          <a:xfrm>
            <a:off x="1680302" y="3049450"/>
            <a:ext cx="5783400" cy="9090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51" name="Shape 51"/>
        <p:cNvGrpSpPr/>
        <p:nvPr/>
      </p:nvGrpSpPr>
      <p:grpSpPr>
        <a:xfrm>
          <a:off x="0" y="0"/>
          <a:ext cx="0" cy="0"/>
          <a:chOff x="0" y="0"/>
          <a:chExt cx="0" cy="0"/>
        </a:xfrm>
      </p:grpSpPr>
      <p:sp>
        <p:nvSpPr>
          <p:cNvPr id="52" name="Google Shape;52;p11"/>
          <p:cNvSpPr/>
          <p:nvPr/>
        </p:nvSpPr>
        <p:spPr>
          <a:xfrm>
            <a:off x="150" y="5076825"/>
            <a:ext cx="9143700" cy="66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1"/>
          <p:cNvSpPr txBox="1"/>
          <p:nvPr>
            <p:ph hasCustomPrompt="1" type="title"/>
          </p:nvPr>
        </p:nvSpPr>
        <p:spPr>
          <a:xfrm>
            <a:off x="387900" y="1152450"/>
            <a:ext cx="8368200" cy="1538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4" name="Google Shape;54;p11"/>
          <p:cNvSpPr txBox="1"/>
          <p:nvPr>
            <p:ph idx="1" type="body"/>
          </p:nvPr>
        </p:nvSpPr>
        <p:spPr>
          <a:xfrm>
            <a:off x="387900" y="2919450"/>
            <a:ext cx="83682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5" name="Google Shape;55;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6" name="Shape 56"/>
        <p:cNvGrpSpPr/>
        <p:nvPr/>
      </p:nvGrpSpPr>
      <p:grpSpPr>
        <a:xfrm>
          <a:off x="0" y="0"/>
          <a:ext cx="0" cy="0"/>
          <a:chOff x="0" y="0"/>
          <a:chExt cx="0" cy="0"/>
        </a:xfrm>
      </p:grpSpPr>
      <p:sp>
        <p:nvSpPr>
          <p:cNvPr id="57" name="Google Shape;57;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5" name="Shape 15"/>
        <p:cNvGrpSpPr/>
        <p:nvPr/>
      </p:nvGrpSpPr>
      <p:grpSpPr>
        <a:xfrm>
          <a:off x="0" y="0"/>
          <a:ext cx="0" cy="0"/>
          <a:chOff x="0" y="0"/>
          <a:chExt cx="0" cy="0"/>
        </a:xfrm>
      </p:grpSpPr>
      <p:cxnSp>
        <p:nvCxnSpPr>
          <p:cNvPr id="16" name="Google Shape;16;p3"/>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7" name="Google Shape;17;p3"/>
          <p:cNvSpPr txBox="1"/>
          <p:nvPr>
            <p:ph type="title"/>
          </p:nvPr>
        </p:nvSpPr>
        <p:spPr>
          <a:xfrm>
            <a:off x="480750" y="1764950"/>
            <a:ext cx="8222100" cy="907500"/>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9" name="Shape 19"/>
        <p:cNvGrpSpPr/>
        <p:nvPr/>
      </p:nvGrpSpPr>
      <p:grpSpPr>
        <a:xfrm>
          <a:off x="0" y="0"/>
          <a:ext cx="0" cy="0"/>
          <a:chOff x="0" y="0"/>
          <a:chExt cx="0" cy="0"/>
        </a:xfrm>
      </p:grpSpPr>
      <p:cxnSp>
        <p:nvCxnSpPr>
          <p:cNvPr id="20" name="Google Shape;20;p4"/>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1" name="Google Shape;21;p4"/>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4" name="Shape 24"/>
        <p:cNvGrpSpPr/>
        <p:nvPr/>
      </p:nvGrpSpPr>
      <p:grpSpPr>
        <a:xfrm>
          <a:off x="0" y="0"/>
          <a:ext cx="0" cy="0"/>
          <a:chOff x="0" y="0"/>
          <a:chExt cx="0" cy="0"/>
        </a:xfrm>
      </p:grpSpPr>
      <p:cxnSp>
        <p:nvCxnSpPr>
          <p:cNvPr id="25" name="Google Shape;25;p5"/>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6" name="Google Shape;26;p5"/>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7" name="Google Shape;27;p5"/>
          <p:cNvSpPr txBox="1"/>
          <p:nvPr>
            <p:ph idx="1" type="body"/>
          </p:nvPr>
        </p:nvSpPr>
        <p:spPr>
          <a:xfrm>
            <a:off x="387900" y="1489825"/>
            <a:ext cx="3999900" cy="30789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2" type="body"/>
          </p:nvPr>
        </p:nvSpPr>
        <p:spPr>
          <a:xfrm>
            <a:off x="4756200" y="1489825"/>
            <a:ext cx="3999900" cy="30789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9" name="Google Shape;29;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0" name="Shape 30"/>
        <p:cNvGrpSpPr/>
        <p:nvPr/>
      </p:nvGrpSpPr>
      <p:grpSpPr>
        <a:xfrm>
          <a:off x="0" y="0"/>
          <a:ext cx="0" cy="0"/>
          <a:chOff x="0" y="0"/>
          <a:chExt cx="0" cy="0"/>
        </a:xfrm>
      </p:grpSpPr>
      <p:sp>
        <p:nvSpPr>
          <p:cNvPr id="31" name="Google Shape;31;p6"/>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2" name="Google Shape;32;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3" name="Shape 33"/>
        <p:cNvGrpSpPr/>
        <p:nvPr/>
      </p:nvGrpSpPr>
      <p:grpSpPr>
        <a:xfrm>
          <a:off x="0" y="0"/>
          <a:ext cx="0" cy="0"/>
          <a:chOff x="0" y="0"/>
          <a:chExt cx="0" cy="0"/>
        </a:xfrm>
      </p:grpSpPr>
      <p:cxnSp>
        <p:nvCxnSpPr>
          <p:cNvPr id="34" name="Google Shape;34;p7"/>
          <p:cNvCxnSpPr/>
          <p:nvPr/>
        </p:nvCxnSpPr>
        <p:spPr>
          <a:xfrm>
            <a:off x="489218" y="1412277"/>
            <a:ext cx="331500" cy="0"/>
          </a:xfrm>
          <a:prstGeom prst="straightConnector1">
            <a:avLst/>
          </a:prstGeom>
          <a:noFill/>
          <a:ln cap="flat" cmpd="sng" w="38100">
            <a:solidFill>
              <a:schemeClr val="accent4"/>
            </a:solidFill>
            <a:prstDash val="solid"/>
            <a:round/>
            <a:headEnd len="sm" w="sm" type="none"/>
            <a:tailEnd len="sm" w="sm" type="none"/>
          </a:ln>
        </p:spPr>
      </p:cxnSp>
      <p:sp>
        <p:nvSpPr>
          <p:cNvPr id="35" name="Google Shape;35;p7"/>
          <p:cNvSpPr txBox="1"/>
          <p:nvPr>
            <p:ph type="title"/>
          </p:nvPr>
        </p:nvSpPr>
        <p:spPr>
          <a:xfrm>
            <a:off x="3879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6" name="Google Shape;36;p7"/>
          <p:cNvSpPr txBox="1"/>
          <p:nvPr>
            <p:ph idx="1" type="body"/>
          </p:nvPr>
        </p:nvSpPr>
        <p:spPr>
          <a:xfrm>
            <a:off x="387900" y="1594025"/>
            <a:ext cx="2808000" cy="2681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7" name="Google Shape;37;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8" name="Shape 38"/>
        <p:cNvGrpSpPr/>
        <p:nvPr/>
      </p:nvGrpSpPr>
      <p:grpSpPr>
        <a:xfrm>
          <a:off x="0" y="0"/>
          <a:ext cx="0" cy="0"/>
          <a:chOff x="0" y="0"/>
          <a:chExt cx="0" cy="0"/>
        </a:xfrm>
      </p:grpSpPr>
      <p:sp>
        <p:nvSpPr>
          <p:cNvPr id="39" name="Google Shape;39;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0" name="Google Shape;40;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1" name="Shape 41"/>
        <p:cNvGrpSpPr/>
        <p:nvPr/>
      </p:nvGrpSpPr>
      <p:grpSpPr>
        <a:xfrm>
          <a:off x="0" y="0"/>
          <a:ext cx="0" cy="0"/>
          <a:chOff x="0" y="0"/>
          <a:chExt cx="0" cy="0"/>
        </a:xfrm>
      </p:grpSpPr>
      <p:sp>
        <p:nvSpPr>
          <p:cNvPr id="42" name="Google Shape;42;p9"/>
          <p:cNvSpPr/>
          <p:nvPr/>
        </p:nvSpPr>
        <p:spPr>
          <a:xfrm>
            <a:off x="4572000" y="-7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 name="Google Shape;43;p9"/>
          <p:cNvCxnSpPr/>
          <p:nvPr/>
        </p:nvCxnSpPr>
        <p:spPr>
          <a:xfrm>
            <a:off x="5029675" y="4495503"/>
            <a:ext cx="540900" cy="0"/>
          </a:xfrm>
          <a:prstGeom prst="straightConnector1">
            <a:avLst/>
          </a:prstGeom>
          <a:noFill/>
          <a:ln cap="flat" cmpd="sng" w="38100">
            <a:solidFill>
              <a:schemeClr val="accent5"/>
            </a:solidFill>
            <a:prstDash val="solid"/>
            <a:round/>
            <a:headEnd len="sm" w="sm" type="none"/>
            <a:tailEnd len="sm" w="sm" type="none"/>
          </a:ln>
        </p:spPr>
      </p:cxnSp>
      <p:sp>
        <p:nvSpPr>
          <p:cNvPr id="44" name="Google Shape;44;p9"/>
          <p:cNvSpPr txBox="1"/>
          <p:nvPr>
            <p:ph type="title"/>
          </p:nvPr>
        </p:nvSpPr>
        <p:spPr>
          <a:xfrm>
            <a:off x="265500" y="1209075"/>
            <a:ext cx="4045200" cy="1506300"/>
          </a:xfrm>
          <a:prstGeom prst="rect">
            <a:avLst/>
          </a:prstGeom>
        </p:spPr>
        <p:txBody>
          <a:bodyPr anchorCtr="0" anchor="b" bIns="91425" lIns="91425" spcFirstLastPara="1" rIns="91425" wrap="square" tIns="91425">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5" name="Google Shape;45;p9"/>
          <p:cNvSpPr txBox="1"/>
          <p:nvPr>
            <p:ph idx="1" type="subTitle"/>
          </p:nvPr>
        </p:nvSpPr>
        <p:spPr>
          <a:xfrm>
            <a:off x="265500" y="27690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p:txBody>
      </p:sp>
      <p:sp>
        <p:nvSpPr>
          <p:cNvPr id="46" name="Google Shape;46;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7" name="Google Shape;47;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8" name="Shape 48"/>
        <p:cNvGrpSpPr/>
        <p:nvPr/>
      </p:nvGrpSpPr>
      <p:grpSpPr>
        <a:xfrm>
          <a:off x="0" y="0"/>
          <a:ext cx="0" cy="0"/>
          <a:chOff x="0" y="0"/>
          <a:chExt cx="0" cy="0"/>
        </a:xfrm>
      </p:grpSpPr>
      <p:sp>
        <p:nvSpPr>
          <p:cNvPr id="49" name="Google Shape;49;p10"/>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p:txBody>
      </p:sp>
      <p:sp>
        <p:nvSpPr>
          <p:cNvPr id="50" name="Google Shape;50;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rina">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p:txBody>
      </p:sp>
      <p:sp>
        <p:nvSpPr>
          <p:cNvPr id="7" name="Google Shape;7;p1"/>
          <p:cNvSpPr txBox="1"/>
          <p:nvPr>
            <p:ph idx="1" type="body"/>
          </p:nvPr>
        </p:nvSpPr>
        <p:spPr>
          <a:xfrm>
            <a:off x="387900" y="1489824"/>
            <a:ext cx="8368200" cy="30789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indent="-317500" lvl="1" marL="9144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13.png"/><Relationship Id="rId5" Type="http://schemas.openxmlformats.org/officeDocument/2006/relationships/image" Target="../media/image6.png"/><Relationship Id="rId6"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17.png"/><Relationship Id="rId5"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4.png"/><Relationship Id="rId8"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 name="Shape 61"/>
        <p:cNvGrpSpPr/>
        <p:nvPr/>
      </p:nvGrpSpPr>
      <p:grpSpPr>
        <a:xfrm>
          <a:off x="0" y="0"/>
          <a:ext cx="0" cy="0"/>
          <a:chOff x="0" y="0"/>
          <a:chExt cx="0" cy="0"/>
        </a:xfrm>
      </p:grpSpPr>
      <p:pic>
        <p:nvPicPr>
          <p:cNvPr id="62" name="Google Shape;62;p13"/>
          <p:cNvPicPr preferRelativeResize="0"/>
          <p:nvPr/>
        </p:nvPicPr>
        <p:blipFill>
          <a:blip r:embed="rId3">
            <a:alphaModFix amt="28000"/>
          </a:blip>
          <a:stretch>
            <a:fillRect/>
          </a:stretch>
        </p:blipFill>
        <p:spPr>
          <a:xfrm>
            <a:off x="1162151" y="-350900"/>
            <a:ext cx="6268401" cy="6245602"/>
          </a:xfrm>
          <a:prstGeom prst="rect">
            <a:avLst/>
          </a:prstGeom>
          <a:noFill/>
          <a:ln>
            <a:noFill/>
          </a:ln>
          <a:effectLst>
            <a:outerShdw blurRad="57150" rotWithShape="0" algn="bl" dir="180000" dist="38100">
              <a:srgbClr val="000000">
                <a:alpha val="16000"/>
              </a:srgbClr>
            </a:outerShdw>
          </a:effectLst>
        </p:spPr>
      </p:pic>
      <p:sp>
        <p:nvSpPr>
          <p:cNvPr id="63" name="Google Shape;63;p13"/>
          <p:cNvSpPr txBox="1"/>
          <p:nvPr>
            <p:ph type="ctrTitle"/>
          </p:nvPr>
        </p:nvSpPr>
        <p:spPr>
          <a:xfrm>
            <a:off x="107150" y="1188925"/>
            <a:ext cx="8872500" cy="1457400"/>
          </a:xfrm>
          <a:prstGeom prst="rect">
            <a:avLst/>
          </a:prstGeom>
        </p:spPr>
        <p:txBody>
          <a:bodyPr anchorCtr="0" anchor="b" bIns="91425" lIns="91425" spcFirstLastPara="1" rIns="91425" wrap="square" tIns="91425">
            <a:noAutofit/>
          </a:bodyPr>
          <a:lstStyle/>
          <a:p>
            <a:pPr indent="0" lvl="0" marL="0" rtl="0" algn="ctr">
              <a:lnSpc>
                <a:spcPct val="110000"/>
              </a:lnSpc>
              <a:spcBef>
                <a:spcPts val="1500"/>
              </a:spcBef>
              <a:spcAft>
                <a:spcPts val="0"/>
              </a:spcAft>
              <a:buClr>
                <a:schemeClr val="dk1"/>
              </a:buClr>
              <a:buSzPts val="1100"/>
              <a:buFont typeface="Arial"/>
              <a:buNone/>
            </a:pPr>
            <a:r>
              <a:rPr lang="en" sz="3600"/>
              <a:t>sddec20-19 </a:t>
            </a:r>
            <a:endParaRPr sz="3600"/>
          </a:p>
          <a:p>
            <a:pPr indent="0" lvl="0" marL="0" rtl="0" algn="ctr">
              <a:lnSpc>
                <a:spcPct val="110000"/>
              </a:lnSpc>
              <a:spcBef>
                <a:spcPts val="1500"/>
              </a:spcBef>
              <a:spcAft>
                <a:spcPts val="800"/>
              </a:spcAft>
              <a:buClr>
                <a:schemeClr val="dk1"/>
              </a:buClr>
              <a:buSzPts val="1100"/>
              <a:buFont typeface="Arial"/>
              <a:buNone/>
            </a:pPr>
            <a:r>
              <a:rPr lang="en" sz="3600"/>
              <a:t>Automated Team Attendance Tool</a:t>
            </a:r>
            <a:endParaRPr/>
          </a:p>
        </p:txBody>
      </p:sp>
      <p:sp>
        <p:nvSpPr>
          <p:cNvPr id="64" name="Google Shape;64;p13"/>
          <p:cNvSpPr txBox="1"/>
          <p:nvPr/>
        </p:nvSpPr>
        <p:spPr>
          <a:xfrm>
            <a:off x="311700" y="2482438"/>
            <a:ext cx="8520600" cy="79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8BC34A"/>
                </a:solidFill>
                <a:latin typeface="Roboto Slab"/>
                <a:ea typeface="Roboto Slab"/>
                <a:cs typeface="Roboto Slab"/>
                <a:sym typeface="Roboto Slab"/>
              </a:rPr>
              <a:t>Final Project Review Spring 2020</a:t>
            </a:r>
            <a:endParaRPr sz="2400">
              <a:solidFill>
                <a:srgbClr val="8BC34A"/>
              </a:solidFill>
              <a:latin typeface="Roboto Slab"/>
              <a:ea typeface="Roboto Slab"/>
              <a:cs typeface="Roboto Slab"/>
              <a:sym typeface="Roboto Slab"/>
            </a:endParaRPr>
          </a:p>
        </p:txBody>
      </p:sp>
      <p:sp>
        <p:nvSpPr>
          <p:cNvPr id="65" name="Google Shape;65;p13"/>
          <p:cNvSpPr txBox="1"/>
          <p:nvPr/>
        </p:nvSpPr>
        <p:spPr>
          <a:xfrm>
            <a:off x="1512600" y="3652975"/>
            <a:ext cx="6118800" cy="79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8BC34A"/>
                </a:solidFill>
                <a:latin typeface="Roboto Slab"/>
                <a:ea typeface="Roboto Slab"/>
                <a:cs typeface="Roboto Slab"/>
                <a:sym typeface="Roboto Slab"/>
              </a:rPr>
              <a:t>Angela Schauer, Brandon Johnson, Nathan Oran, Lance Demers, Connor Sullivan</a:t>
            </a:r>
            <a:endParaRPr sz="1800">
              <a:solidFill>
                <a:srgbClr val="8BC34A"/>
              </a:solidFill>
              <a:latin typeface="Roboto Slab"/>
              <a:ea typeface="Roboto Slab"/>
              <a:cs typeface="Roboto Slab"/>
              <a:sym typeface="Roboto Slab"/>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p22"/>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YOLO</a:t>
            </a:r>
            <a:endParaRPr/>
          </a:p>
        </p:txBody>
      </p:sp>
      <p:sp>
        <p:nvSpPr>
          <p:cNvPr id="145" name="Google Shape;145;p22"/>
          <p:cNvSpPr txBox="1"/>
          <p:nvPr>
            <p:ph idx="1" type="body"/>
          </p:nvPr>
        </p:nvSpPr>
        <p:spPr>
          <a:xfrm>
            <a:off x="387900" y="1366800"/>
            <a:ext cx="8664600" cy="24099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Char char="●"/>
            </a:pPr>
            <a:r>
              <a:rPr lang="en"/>
              <a:t>Object detection software</a:t>
            </a:r>
            <a:endParaRPr/>
          </a:p>
          <a:p>
            <a:pPr indent="-342900" lvl="0" marL="457200" rtl="0" algn="l">
              <a:lnSpc>
                <a:spcPct val="150000"/>
              </a:lnSpc>
              <a:spcBef>
                <a:spcPts val="0"/>
              </a:spcBef>
              <a:spcAft>
                <a:spcPts val="0"/>
              </a:spcAft>
              <a:buSzPts val="1800"/>
              <a:buChar char="●"/>
            </a:pPr>
            <a:r>
              <a:rPr lang="en"/>
              <a:t>Applies single neural network to full image</a:t>
            </a:r>
            <a:endParaRPr/>
          </a:p>
          <a:p>
            <a:pPr indent="-342900" lvl="0" marL="457200" rtl="0" algn="l">
              <a:lnSpc>
                <a:spcPct val="150000"/>
              </a:lnSpc>
              <a:spcBef>
                <a:spcPts val="0"/>
              </a:spcBef>
              <a:spcAft>
                <a:spcPts val="0"/>
              </a:spcAft>
              <a:buSzPts val="1800"/>
              <a:buChar char="●"/>
            </a:pPr>
            <a:r>
              <a:rPr lang="en"/>
              <a:t>Divides into regions and predicts weighted bounding boxes</a:t>
            </a:r>
            <a:endParaRPr/>
          </a:p>
          <a:p>
            <a:pPr indent="-342900" lvl="0" marL="457200" rtl="0" algn="l">
              <a:lnSpc>
                <a:spcPct val="150000"/>
              </a:lnSpc>
              <a:spcBef>
                <a:spcPts val="0"/>
              </a:spcBef>
              <a:spcAft>
                <a:spcPts val="0"/>
              </a:spcAft>
              <a:buSzPts val="1800"/>
              <a:buChar char="●"/>
            </a:pPr>
            <a:r>
              <a:rPr lang="en"/>
              <a:t>Open source, easy to train, easy to implement</a:t>
            </a:r>
            <a:endParaRPr/>
          </a:p>
          <a:p>
            <a:pPr indent="0" lvl="0" marL="0" rtl="0" algn="l">
              <a:spcBef>
                <a:spcPts val="1600"/>
              </a:spcBef>
              <a:spcAft>
                <a:spcPts val="1600"/>
              </a:spcAft>
              <a:buNone/>
            </a:pPr>
            <a:r>
              <a:t/>
            </a:r>
            <a:endParaRPr/>
          </a:p>
        </p:txBody>
      </p:sp>
      <p:sp>
        <p:nvSpPr>
          <p:cNvPr id="146" name="Google Shape;146;p22"/>
          <p:cNvSpPr txBox="1"/>
          <p:nvPr/>
        </p:nvSpPr>
        <p:spPr>
          <a:xfrm>
            <a:off x="8297475" y="4754300"/>
            <a:ext cx="8466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Roboto"/>
                <a:ea typeface="Roboto"/>
                <a:cs typeface="Roboto"/>
                <a:sym typeface="Roboto"/>
              </a:rPr>
              <a:t>Angela</a:t>
            </a:r>
            <a:endParaRPr>
              <a:solidFill>
                <a:srgbClr val="FFFFFF"/>
              </a:solidFill>
              <a:latin typeface="Roboto"/>
              <a:ea typeface="Roboto"/>
              <a:cs typeface="Roboto"/>
              <a:sym typeface="Roboto"/>
            </a:endParaRPr>
          </a:p>
        </p:txBody>
      </p:sp>
      <p:pic>
        <p:nvPicPr>
          <p:cNvPr id="147" name="Google Shape;147;p22"/>
          <p:cNvPicPr preferRelativeResize="0"/>
          <p:nvPr/>
        </p:nvPicPr>
        <p:blipFill>
          <a:blip r:embed="rId3">
            <a:alphaModFix/>
          </a:blip>
          <a:stretch>
            <a:fillRect/>
          </a:stretch>
        </p:blipFill>
        <p:spPr>
          <a:xfrm>
            <a:off x="8148200" y="0"/>
            <a:ext cx="995799" cy="992177"/>
          </a:xfrm>
          <a:prstGeom prst="rect">
            <a:avLst/>
          </a:prstGeom>
          <a:noFill/>
          <a:ln>
            <a:noFill/>
          </a:ln>
          <a:effectLst>
            <a:outerShdw blurRad="57150" rotWithShape="0" algn="bl" dir="5400000" dist="19050">
              <a:srgbClr val="000000">
                <a:alpha val="50000"/>
              </a:srgbClr>
            </a:outerShdw>
          </a:effectLst>
        </p:spPr>
      </p:pic>
      <p:pic>
        <p:nvPicPr>
          <p:cNvPr id="148" name="Google Shape;148;p22"/>
          <p:cNvPicPr preferRelativeResize="0"/>
          <p:nvPr/>
        </p:nvPicPr>
        <p:blipFill>
          <a:blip r:embed="rId4">
            <a:alphaModFix/>
          </a:blip>
          <a:stretch>
            <a:fillRect/>
          </a:stretch>
        </p:blipFill>
        <p:spPr>
          <a:xfrm>
            <a:off x="1256675" y="3263775"/>
            <a:ext cx="6630677" cy="16700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23"/>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YOLO Challenge</a:t>
            </a:r>
            <a:endParaRPr/>
          </a:p>
        </p:txBody>
      </p:sp>
      <p:sp>
        <p:nvSpPr>
          <p:cNvPr id="154" name="Google Shape;154;p23"/>
          <p:cNvSpPr txBox="1"/>
          <p:nvPr>
            <p:ph idx="1" type="body"/>
          </p:nvPr>
        </p:nvSpPr>
        <p:spPr>
          <a:xfrm>
            <a:off x="387900" y="1489825"/>
            <a:ext cx="4184100" cy="307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Problem: Tightly grouped students are hard to identify</a:t>
            </a:r>
            <a:endParaRPr/>
          </a:p>
          <a:p>
            <a:pPr indent="0" lvl="0" marL="457200" rtl="0" algn="l">
              <a:spcBef>
                <a:spcPts val="1600"/>
              </a:spcBef>
              <a:spcAft>
                <a:spcPts val="0"/>
              </a:spcAft>
              <a:buNone/>
            </a:pPr>
            <a:r>
              <a:t/>
            </a:r>
            <a:endParaRPr/>
          </a:p>
          <a:p>
            <a:pPr indent="-342900" lvl="0" marL="457200" rtl="0" algn="l">
              <a:spcBef>
                <a:spcPts val="1600"/>
              </a:spcBef>
              <a:spcAft>
                <a:spcPts val="0"/>
              </a:spcAft>
              <a:buSzPts val="1800"/>
              <a:buChar char="●"/>
            </a:pPr>
            <a:r>
              <a:rPr lang="en"/>
              <a:t>Solution: Split image into smaller images and run the software</a:t>
            </a:r>
            <a:endParaRPr/>
          </a:p>
        </p:txBody>
      </p:sp>
      <p:pic>
        <p:nvPicPr>
          <p:cNvPr id="155" name="Google Shape;155;p23"/>
          <p:cNvPicPr preferRelativeResize="0"/>
          <p:nvPr/>
        </p:nvPicPr>
        <p:blipFill>
          <a:blip r:embed="rId3">
            <a:alphaModFix/>
          </a:blip>
          <a:stretch>
            <a:fillRect/>
          </a:stretch>
        </p:blipFill>
        <p:spPr>
          <a:xfrm>
            <a:off x="4850001" y="1728513"/>
            <a:ext cx="3906099" cy="2601525"/>
          </a:xfrm>
          <a:prstGeom prst="rect">
            <a:avLst/>
          </a:prstGeom>
          <a:noFill/>
          <a:ln>
            <a:noFill/>
          </a:ln>
        </p:spPr>
      </p:pic>
      <p:sp>
        <p:nvSpPr>
          <p:cNvPr id="156" name="Google Shape;156;p23"/>
          <p:cNvSpPr txBox="1"/>
          <p:nvPr/>
        </p:nvSpPr>
        <p:spPr>
          <a:xfrm>
            <a:off x="8297475" y="4754300"/>
            <a:ext cx="8466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Roboto"/>
                <a:ea typeface="Roboto"/>
                <a:cs typeface="Roboto"/>
                <a:sym typeface="Roboto"/>
              </a:rPr>
              <a:t>Angela</a:t>
            </a:r>
            <a:endParaRPr>
              <a:solidFill>
                <a:srgbClr val="FFFFFF"/>
              </a:solidFill>
              <a:latin typeface="Roboto"/>
              <a:ea typeface="Roboto"/>
              <a:cs typeface="Roboto"/>
              <a:sym typeface="Roboto"/>
            </a:endParaRPr>
          </a:p>
        </p:txBody>
      </p:sp>
      <p:pic>
        <p:nvPicPr>
          <p:cNvPr id="157" name="Google Shape;157;p23"/>
          <p:cNvPicPr preferRelativeResize="0"/>
          <p:nvPr/>
        </p:nvPicPr>
        <p:blipFill>
          <a:blip r:embed="rId4">
            <a:alphaModFix/>
          </a:blip>
          <a:stretch>
            <a:fillRect/>
          </a:stretch>
        </p:blipFill>
        <p:spPr>
          <a:xfrm>
            <a:off x="8148200" y="0"/>
            <a:ext cx="995799" cy="992177"/>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pic>
        <p:nvPicPr>
          <p:cNvPr id="162" name="Google Shape;162;p24"/>
          <p:cNvPicPr preferRelativeResize="0"/>
          <p:nvPr/>
        </p:nvPicPr>
        <p:blipFill>
          <a:blip r:embed="rId3">
            <a:alphaModFix/>
          </a:blip>
          <a:stretch>
            <a:fillRect/>
          </a:stretch>
        </p:blipFill>
        <p:spPr>
          <a:xfrm>
            <a:off x="1725150" y="1443675"/>
            <a:ext cx="5693699" cy="3202717"/>
          </a:xfrm>
          <a:prstGeom prst="rect">
            <a:avLst/>
          </a:prstGeom>
          <a:noFill/>
          <a:ln>
            <a:noFill/>
          </a:ln>
        </p:spPr>
      </p:pic>
      <p:sp>
        <p:nvSpPr>
          <p:cNvPr id="163" name="Google Shape;163;p24"/>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Demonstration of Image Splitting</a:t>
            </a:r>
            <a:endParaRPr/>
          </a:p>
        </p:txBody>
      </p:sp>
      <p:pic>
        <p:nvPicPr>
          <p:cNvPr id="164" name="Google Shape;164;p24"/>
          <p:cNvPicPr preferRelativeResize="0"/>
          <p:nvPr/>
        </p:nvPicPr>
        <p:blipFill>
          <a:blip r:embed="rId4">
            <a:alphaModFix/>
          </a:blip>
          <a:stretch>
            <a:fillRect/>
          </a:stretch>
        </p:blipFill>
        <p:spPr>
          <a:xfrm>
            <a:off x="1725150" y="1443675"/>
            <a:ext cx="5693699" cy="3205350"/>
          </a:xfrm>
          <a:prstGeom prst="rect">
            <a:avLst/>
          </a:prstGeom>
          <a:noFill/>
          <a:ln>
            <a:noFill/>
          </a:ln>
        </p:spPr>
      </p:pic>
      <p:pic>
        <p:nvPicPr>
          <p:cNvPr id="165" name="Google Shape;165;p24"/>
          <p:cNvPicPr preferRelativeResize="0"/>
          <p:nvPr/>
        </p:nvPicPr>
        <p:blipFill>
          <a:blip r:embed="rId5">
            <a:alphaModFix/>
          </a:blip>
          <a:stretch>
            <a:fillRect/>
          </a:stretch>
        </p:blipFill>
        <p:spPr>
          <a:xfrm>
            <a:off x="2215400" y="1804386"/>
            <a:ext cx="2434851" cy="1008014"/>
          </a:xfrm>
          <a:prstGeom prst="rect">
            <a:avLst/>
          </a:prstGeom>
          <a:noFill/>
          <a:ln>
            <a:noFill/>
          </a:ln>
        </p:spPr>
      </p:pic>
      <p:pic>
        <p:nvPicPr>
          <p:cNvPr id="166" name="Google Shape;166;p24"/>
          <p:cNvPicPr preferRelativeResize="0"/>
          <p:nvPr/>
        </p:nvPicPr>
        <p:blipFill>
          <a:blip r:embed="rId6">
            <a:alphaModFix/>
          </a:blip>
          <a:stretch>
            <a:fillRect/>
          </a:stretch>
        </p:blipFill>
        <p:spPr>
          <a:xfrm>
            <a:off x="8148200" y="0"/>
            <a:ext cx="995799" cy="992177"/>
          </a:xfrm>
          <a:prstGeom prst="rect">
            <a:avLst/>
          </a:prstGeom>
          <a:noFill/>
          <a:ln>
            <a:noFill/>
          </a:ln>
          <a:effectLst>
            <a:outerShdw blurRad="57150" rotWithShape="0" algn="bl" dir="5400000" dist="19050">
              <a:srgbClr val="000000">
                <a:alpha val="50000"/>
              </a:srgbClr>
            </a:outerShdw>
          </a:effectLst>
        </p:spPr>
      </p:pic>
      <p:sp>
        <p:nvSpPr>
          <p:cNvPr id="167" name="Google Shape;167;p24"/>
          <p:cNvSpPr txBox="1"/>
          <p:nvPr/>
        </p:nvSpPr>
        <p:spPr>
          <a:xfrm>
            <a:off x="8297475" y="4754300"/>
            <a:ext cx="8466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Roboto"/>
                <a:ea typeface="Roboto"/>
                <a:cs typeface="Roboto"/>
                <a:sym typeface="Roboto"/>
              </a:rPr>
              <a:t>Angela</a:t>
            </a:r>
            <a:endParaRPr>
              <a:solidFill>
                <a:srgbClr val="FFFFFF"/>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1000"/>
                                        <p:tgtEl>
                                          <p:spTgt spid="1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64"/>
                                        </p:tgtEl>
                                      </p:cBhvr>
                                    </p:animEffect>
                                    <p:set>
                                      <p:cBhvr>
                                        <p:cTn dur="1" fill="hold">
                                          <p:stCondLst>
                                            <p:cond delay="1000"/>
                                          </p:stCondLst>
                                        </p:cTn>
                                        <p:tgtEl>
                                          <p:spTgt spid="16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1500"/>
                                        <p:tgtEl>
                                          <p:spTgt spid="1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25"/>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Hardware</a:t>
            </a:r>
            <a:endParaRPr/>
          </a:p>
        </p:txBody>
      </p:sp>
      <p:sp>
        <p:nvSpPr>
          <p:cNvPr id="173" name="Google Shape;173;p25"/>
          <p:cNvSpPr txBox="1"/>
          <p:nvPr>
            <p:ph idx="1" type="body"/>
          </p:nvPr>
        </p:nvSpPr>
        <p:spPr>
          <a:xfrm>
            <a:off x="387900" y="1489825"/>
            <a:ext cx="5036100" cy="307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The baseline model is the Raspberry Pi 4. Cost = $50</a:t>
            </a:r>
            <a:endParaRPr/>
          </a:p>
          <a:p>
            <a:pPr indent="-342900" lvl="0" marL="457200" rtl="0" algn="l">
              <a:spcBef>
                <a:spcPts val="0"/>
              </a:spcBef>
              <a:spcAft>
                <a:spcPts val="0"/>
              </a:spcAft>
              <a:buSzPts val="1800"/>
              <a:buChar char="●"/>
            </a:pPr>
            <a:r>
              <a:rPr lang="en"/>
              <a:t>The camera  we will used is Raspberry Pi Camera V2. It is 8MP and can take photos at a resolution of 3280 x 2464 pixels. Cost = $30</a:t>
            </a:r>
            <a:endParaRPr/>
          </a:p>
          <a:p>
            <a:pPr indent="-342900" lvl="0" marL="457200" rtl="0" algn="l">
              <a:spcBef>
                <a:spcPts val="0"/>
              </a:spcBef>
              <a:spcAft>
                <a:spcPts val="0"/>
              </a:spcAft>
              <a:buSzPts val="1800"/>
              <a:buChar char="●"/>
            </a:pPr>
            <a:r>
              <a:rPr lang="en"/>
              <a:t>If software works well on the Raspberry Pi, we will test with the Pi Zero W model. This can reduce total costs by $30</a:t>
            </a:r>
            <a:endParaRPr/>
          </a:p>
        </p:txBody>
      </p:sp>
      <p:pic>
        <p:nvPicPr>
          <p:cNvPr id="174" name="Google Shape;174;p25"/>
          <p:cNvPicPr preferRelativeResize="0"/>
          <p:nvPr/>
        </p:nvPicPr>
        <p:blipFill>
          <a:blip r:embed="rId3">
            <a:alphaModFix/>
          </a:blip>
          <a:stretch>
            <a:fillRect/>
          </a:stretch>
        </p:blipFill>
        <p:spPr>
          <a:xfrm>
            <a:off x="5657849" y="1144125"/>
            <a:ext cx="3098254" cy="1823249"/>
          </a:xfrm>
          <a:prstGeom prst="rect">
            <a:avLst/>
          </a:prstGeom>
          <a:noFill/>
          <a:ln>
            <a:noFill/>
          </a:ln>
        </p:spPr>
      </p:pic>
      <p:pic>
        <p:nvPicPr>
          <p:cNvPr id="175" name="Google Shape;175;p25"/>
          <p:cNvPicPr preferRelativeResize="0"/>
          <p:nvPr/>
        </p:nvPicPr>
        <p:blipFill>
          <a:blip r:embed="rId4">
            <a:alphaModFix/>
          </a:blip>
          <a:stretch>
            <a:fillRect/>
          </a:stretch>
        </p:blipFill>
        <p:spPr>
          <a:xfrm>
            <a:off x="5891650" y="2967375"/>
            <a:ext cx="2630647" cy="1629776"/>
          </a:xfrm>
          <a:prstGeom prst="rect">
            <a:avLst/>
          </a:prstGeom>
          <a:noFill/>
          <a:ln>
            <a:noFill/>
          </a:ln>
        </p:spPr>
      </p:pic>
      <p:sp>
        <p:nvSpPr>
          <p:cNvPr id="176" name="Google Shape;176;p25"/>
          <p:cNvSpPr txBox="1"/>
          <p:nvPr/>
        </p:nvSpPr>
        <p:spPr>
          <a:xfrm>
            <a:off x="8297475" y="4754300"/>
            <a:ext cx="8466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Roboto"/>
                <a:ea typeface="Roboto"/>
                <a:cs typeface="Roboto"/>
                <a:sym typeface="Roboto"/>
              </a:rPr>
              <a:t>Brandon</a:t>
            </a:r>
            <a:endParaRPr>
              <a:solidFill>
                <a:srgbClr val="FFFFFF"/>
              </a:solidFill>
              <a:latin typeface="Roboto"/>
              <a:ea typeface="Roboto"/>
              <a:cs typeface="Roboto"/>
              <a:sym typeface="Roboto"/>
            </a:endParaRPr>
          </a:p>
        </p:txBody>
      </p:sp>
      <p:pic>
        <p:nvPicPr>
          <p:cNvPr id="177" name="Google Shape;177;p25"/>
          <p:cNvPicPr preferRelativeResize="0"/>
          <p:nvPr/>
        </p:nvPicPr>
        <p:blipFill>
          <a:blip r:embed="rId5">
            <a:alphaModFix/>
          </a:blip>
          <a:stretch>
            <a:fillRect/>
          </a:stretch>
        </p:blipFill>
        <p:spPr>
          <a:xfrm>
            <a:off x="8148200" y="0"/>
            <a:ext cx="995799" cy="992177"/>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26"/>
          <p:cNvSpPr txBox="1"/>
          <p:nvPr>
            <p:ph type="title"/>
          </p:nvPr>
        </p:nvSpPr>
        <p:spPr>
          <a:xfrm>
            <a:off x="387900" y="84175"/>
            <a:ext cx="8368200" cy="1059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Sending Results to the Instructor &amp; Scheduling (Implemented next semester)</a:t>
            </a:r>
            <a:endParaRPr/>
          </a:p>
        </p:txBody>
      </p:sp>
      <p:sp>
        <p:nvSpPr>
          <p:cNvPr id="183" name="Google Shape;183;p26"/>
          <p:cNvSpPr txBox="1"/>
          <p:nvPr>
            <p:ph idx="1" type="body"/>
          </p:nvPr>
        </p:nvSpPr>
        <p:spPr>
          <a:xfrm>
            <a:off x="387900" y="1489825"/>
            <a:ext cx="4877100" cy="307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The results will be in an excel file and sent to the instructor after every class period </a:t>
            </a:r>
            <a:endParaRPr/>
          </a:p>
          <a:p>
            <a:pPr indent="-342900" lvl="0" marL="457200" rtl="0" algn="l">
              <a:spcBef>
                <a:spcPts val="0"/>
              </a:spcBef>
              <a:spcAft>
                <a:spcPts val="0"/>
              </a:spcAft>
              <a:buSzPts val="1800"/>
              <a:buChar char="●"/>
            </a:pPr>
            <a:r>
              <a:rPr lang="en"/>
              <a:t>Will use Mutt, a CLI email client, to send emails from the Pi </a:t>
            </a:r>
            <a:endParaRPr/>
          </a:p>
          <a:p>
            <a:pPr indent="-342900" lvl="0" marL="457200" rtl="0" algn="l">
              <a:spcBef>
                <a:spcPts val="0"/>
              </a:spcBef>
              <a:spcAft>
                <a:spcPts val="0"/>
              </a:spcAft>
              <a:buSzPts val="1800"/>
              <a:buChar char="●"/>
            </a:pPr>
            <a:r>
              <a:rPr lang="en"/>
              <a:t>Tasks will be scheduled with Cron jobs. Tasks will include: taking pictures during class time, calculating results, emailing results, and deleting old pictures </a:t>
            </a:r>
            <a:endParaRPr/>
          </a:p>
        </p:txBody>
      </p:sp>
      <p:pic>
        <p:nvPicPr>
          <p:cNvPr id="184" name="Google Shape;184;p26"/>
          <p:cNvPicPr preferRelativeResize="0"/>
          <p:nvPr/>
        </p:nvPicPr>
        <p:blipFill>
          <a:blip r:embed="rId3">
            <a:alphaModFix/>
          </a:blip>
          <a:stretch>
            <a:fillRect/>
          </a:stretch>
        </p:blipFill>
        <p:spPr>
          <a:xfrm>
            <a:off x="5349250" y="1877325"/>
            <a:ext cx="3604950" cy="2303899"/>
          </a:xfrm>
          <a:prstGeom prst="rect">
            <a:avLst/>
          </a:prstGeom>
          <a:noFill/>
          <a:ln>
            <a:noFill/>
          </a:ln>
        </p:spPr>
      </p:pic>
      <p:sp>
        <p:nvSpPr>
          <p:cNvPr id="185" name="Google Shape;185;p26"/>
          <p:cNvSpPr txBox="1"/>
          <p:nvPr/>
        </p:nvSpPr>
        <p:spPr>
          <a:xfrm>
            <a:off x="8297475" y="4754300"/>
            <a:ext cx="8466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Roboto"/>
                <a:ea typeface="Roboto"/>
                <a:cs typeface="Roboto"/>
                <a:sym typeface="Roboto"/>
              </a:rPr>
              <a:t>Brandon</a:t>
            </a:r>
            <a:endParaRPr>
              <a:solidFill>
                <a:srgbClr val="FFFFFF"/>
              </a:solidFill>
              <a:latin typeface="Roboto"/>
              <a:ea typeface="Roboto"/>
              <a:cs typeface="Roboto"/>
              <a:sym typeface="Roboto"/>
            </a:endParaRPr>
          </a:p>
        </p:txBody>
      </p:sp>
      <p:pic>
        <p:nvPicPr>
          <p:cNvPr id="186" name="Google Shape;186;p26"/>
          <p:cNvPicPr preferRelativeResize="0"/>
          <p:nvPr/>
        </p:nvPicPr>
        <p:blipFill>
          <a:blip r:embed="rId4">
            <a:alphaModFix/>
          </a:blip>
          <a:stretch>
            <a:fillRect/>
          </a:stretch>
        </p:blipFill>
        <p:spPr>
          <a:xfrm>
            <a:off x="8148200" y="0"/>
            <a:ext cx="995799" cy="992177"/>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sp>
        <p:nvSpPr>
          <p:cNvPr id="191" name="Google Shape;191;p27"/>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Milestones</a:t>
            </a:r>
            <a:endParaRPr/>
          </a:p>
        </p:txBody>
      </p:sp>
      <p:sp>
        <p:nvSpPr>
          <p:cNvPr id="192" name="Google Shape;192;p27"/>
          <p:cNvSpPr txBox="1"/>
          <p:nvPr>
            <p:ph idx="1" type="body"/>
          </p:nvPr>
        </p:nvSpPr>
        <p:spPr>
          <a:xfrm>
            <a:off x="387900" y="1489825"/>
            <a:ext cx="3999900" cy="3078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800"/>
              <a:t>Software</a:t>
            </a:r>
            <a:endParaRPr sz="1800"/>
          </a:p>
          <a:p>
            <a:pPr indent="-317500" lvl="0" marL="457200" rtl="0" algn="l">
              <a:spcBef>
                <a:spcPts val="0"/>
              </a:spcBef>
              <a:spcAft>
                <a:spcPts val="0"/>
              </a:spcAft>
              <a:buSzPts val="1400"/>
              <a:buChar char="●"/>
            </a:pPr>
            <a:r>
              <a:rPr lang="en"/>
              <a:t>Student Detection</a:t>
            </a:r>
            <a:endParaRPr/>
          </a:p>
          <a:p>
            <a:pPr indent="-304800" lvl="1" marL="914400" rtl="0" algn="l">
              <a:spcBef>
                <a:spcPts val="0"/>
              </a:spcBef>
              <a:spcAft>
                <a:spcPts val="0"/>
              </a:spcAft>
              <a:buSzPts val="1200"/>
              <a:buChar char="○"/>
            </a:pPr>
            <a:r>
              <a:rPr lang="en"/>
              <a:t>Detect Using Yolov3</a:t>
            </a:r>
            <a:endParaRPr/>
          </a:p>
          <a:p>
            <a:pPr indent="-317500" lvl="0" marL="457200" rtl="0" algn="l">
              <a:spcBef>
                <a:spcPts val="0"/>
              </a:spcBef>
              <a:spcAft>
                <a:spcPts val="0"/>
              </a:spcAft>
              <a:buSzPts val="1400"/>
              <a:buChar char="●"/>
            </a:pPr>
            <a:r>
              <a:rPr lang="en"/>
              <a:t>Seating Chart Submission</a:t>
            </a:r>
            <a:endParaRPr/>
          </a:p>
          <a:p>
            <a:pPr indent="-304800" lvl="1" marL="914400" rtl="0" algn="l">
              <a:spcBef>
                <a:spcPts val="0"/>
              </a:spcBef>
              <a:spcAft>
                <a:spcPts val="0"/>
              </a:spcAft>
              <a:buSzPts val="1200"/>
              <a:buChar char="○"/>
            </a:pPr>
            <a:r>
              <a:rPr lang="en"/>
              <a:t>Interface for Professors to enter team-based seating charts and schedule </a:t>
            </a:r>
            <a:r>
              <a:rPr lang="en"/>
              <a:t>attendance</a:t>
            </a:r>
            <a:r>
              <a:rPr lang="en"/>
              <a:t> capture time</a:t>
            </a:r>
            <a:endParaRPr/>
          </a:p>
          <a:p>
            <a:pPr indent="-317500" lvl="0" marL="457200" rtl="0" algn="l">
              <a:spcBef>
                <a:spcPts val="0"/>
              </a:spcBef>
              <a:spcAft>
                <a:spcPts val="0"/>
              </a:spcAft>
              <a:buSzPts val="1400"/>
              <a:buChar char="●"/>
            </a:pPr>
            <a:r>
              <a:rPr lang="en"/>
              <a:t>Attendance Mapping</a:t>
            </a:r>
            <a:endParaRPr/>
          </a:p>
          <a:p>
            <a:pPr indent="-304800" lvl="1" marL="914400" rtl="0" algn="l">
              <a:spcBef>
                <a:spcPts val="0"/>
              </a:spcBef>
              <a:spcAft>
                <a:spcPts val="0"/>
              </a:spcAft>
              <a:buSzPts val="1200"/>
              <a:buChar char="○"/>
            </a:pPr>
            <a:r>
              <a:rPr lang="en"/>
              <a:t>Determining Attendances and </a:t>
            </a:r>
            <a:r>
              <a:rPr lang="en"/>
              <a:t>Absences</a:t>
            </a:r>
            <a:endParaRPr/>
          </a:p>
        </p:txBody>
      </p:sp>
      <p:sp>
        <p:nvSpPr>
          <p:cNvPr id="193" name="Google Shape;193;p27"/>
          <p:cNvSpPr txBox="1"/>
          <p:nvPr/>
        </p:nvSpPr>
        <p:spPr>
          <a:xfrm>
            <a:off x="8297475" y="4754300"/>
            <a:ext cx="8466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Roboto"/>
                <a:ea typeface="Roboto"/>
                <a:cs typeface="Roboto"/>
                <a:sym typeface="Roboto"/>
              </a:rPr>
              <a:t>Nathan</a:t>
            </a:r>
            <a:endParaRPr>
              <a:solidFill>
                <a:srgbClr val="FFFFFF"/>
              </a:solidFill>
              <a:latin typeface="Roboto"/>
              <a:ea typeface="Roboto"/>
              <a:cs typeface="Roboto"/>
              <a:sym typeface="Roboto"/>
            </a:endParaRPr>
          </a:p>
        </p:txBody>
      </p:sp>
      <p:sp>
        <p:nvSpPr>
          <p:cNvPr id="194" name="Google Shape;194;p27"/>
          <p:cNvSpPr txBox="1"/>
          <p:nvPr>
            <p:ph idx="2" type="body"/>
          </p:nvPr>
        </p:nvSpPr>
        <p:spPr>
          <a:xfrm>
            <a:off x="4756200" y="1489825"/>
            <a:ext cx="3999900" cy="3078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800"/>
              <a:t>Hardware</a:t>
            </a:r>
            <a:endParaRPr sz="1800"/>
          </a:p>
          <a:p>
            <a:pPr indent="-317500" lvl="0" marL="457200" rtl="0" algn="l">
              <a:spcBef>
                <a:spcPts val="0"/>
              </a:spcBef>
              <a:spcAft>
                <a:spcPts val="0"/>
              </a:spcAft>
              <a:buSzPts val="1400"/>
              <a:buChar char="●"/>
            </a:pPr>
            <a:r>
              <a:rPr lang="en"/>
              <a:t>Raspberry Pi Configuration</a:t>
            </a:r>
            <a:endParaRPr/>
          </a:p>
          <a:p>
            <a:pPr indent="-304800" lvl="1" marL="914400" rtl="0" algn="l">
              <a:spcBef>
                <a:spcPts val="0"/>
              </a:spcBef>
              <a:spcAft>
                <a:spcPts val="0"/>
              </a:spcAft>
              <a:buSzPts val="1200"/>
              <a:buChar char="○"/>
            </a:pPr>
            <a:r>
              <a:rPr lang="en"/>
              <a:t>Network Setup and Dependencies</a:t>
            </a:r>
            <a:endParaRPr/>
          </a:p>
          <a:p>
            <a:pPr indent="-317500" lvl="0" marL="457200" rtl="0" algn="l">
              <a:spcBef>
                <a:spcPts val="0"/>
              </a:spcBef>
              <a:spcAft>
                <a:spcPts val="0"/>
              </a:spcAft>
              <a:buSzPts val="1400"/>
              <a:buChar char="●"/>
            </a:pPr>
            <a:r>
              <a:rPr lang="en"/>
              <a:t>Attendance Scheduler</a:t>
            </a:r>
            <a:endParaRPr/>
          </a:p>
          <a:p>
            <a:pPr indent="-304800" lvl="1" marL="914400" rtl="0" algn="l">
              <a:spcBef>
                <a:spcPts val="0"/>
              </a:spcBef>
              <a:spcAft>
                <a:spcPts val="0"/>
              </a:spcAft>
              <a:buSzPts val="1200"/>
              <a:buChar char="○"/>
            </a:pPr>
            <a:r>
              <a:rPr lang="en"/>
              <a:t>Capture the image of the classroom based on the submitted capture time</a:t>
            </a:r>
            <a:endParaRPr/>
          </a:p>
          <a:p>
            <a:pPr indent="-317500" lvl="0" marL="457200" rtl="0" algn="l">
              <a:spcBef>
                <a:spcPts val="0"/>
              </a:spcBef>
              <a:spcAft>
                <a:spcPts val="0"/>
              </a:spcAft>
              <a:buSzPts val="1400"/>
              <a:buChar char="●"/>
            </a:pPr>
            <a:r>
              <a:rPr lang="en"/>
              <a:t>System Mount</a:t>
            </a:r>
            <a:endParaRPr/>
          </a:p>
          <a:p>
            <a:pPr indent="-304800" lvl="1" marL="914400" rtl="0" algn="l">
              <a:spcBef>
                <a:spcPts val="0"/>
              </a:spcBef>
              <a:spcAft>
                <a:spcPts val="0"/>
              </a:spcAft>
              <a:buSzPts val="1200"/>
              <a:buChar char="○"/>
            </a:pPr>
            <a:r>
              <a:rPr lang="en"/>
              <a:t>How the system will sit in the classroom</a:t>
            </a:r>
            <a:endParaRPr/>
          </a:p>
          <a:p>
            <a:pPr indent="-317500" lvl="0" marL="457200" rtl="0" algn="l">
              <a:spcBef>
                <a:spcPts val="0"/>
              </a:spcBef>
              <a:spcAft>
                <a:spcPts val="0"/>
              </a:spcAft>
              <a:buSzPts val="1400"/>
              <a:buChar char="●"/>
            </a:pPr>
            <a:r>
              <a:rPr lang="en"/>
              <a:t>Email Server</a:t>
            </a:r>
            <a:endParaRPr/>
          </a:p>
          <a:p>
            <a:pPr indent="-304800" lvl="1" marL="914400" rtl="0" algn="l">
              <a:spcBef>
                <a:spcPts val="0"/>
              </a:spcBef>
              <a:spcAft>
                <a:spcPts val="0"/>
              </a:spcAft>
              <a:buSzPts val="1200"/>
              <a:buChar char="○"/>
            </a:pPr>
            <a:r>
              <a:rPr lang="en"/>
              <a:t>Using mutt to send the report to professors</a:t>
            </a:r>
            <a:endParaRPr/>
          </a:p>
        </p:txBody>
      </p:sp>
      <p:pic>
        <p:nvPicPr>
          <p:cNvPr id="195" name="Google Shape;195;p27"/>
          <p:cNvPicPr preferRelativeResize="0"/>
          <p:nvPr/>
        </p:nvPicPr>
        <p:blipFill>
          <a:blip r:embed="rId3">
            <a:alphaModFix/>
          </a:blip>
          <a:stretch>
            <a:fillRect/>
          </a:stretch>
        </p:blipFill>
        <p:spPr>
          <a:xfrm>
            <a:off x="8148200" y="0"/>
            <a:ext cx="995799" cy="992177"/>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28"/>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Project Development Plan</a:t>
            </a:r>
            <a:endParaRPr/>
          </a:p>
        </p:txBody>
      </p:sp>
      <p:sp>
        <p:nvSpPr>
          <p:cNvPr id="201" name="Google Shape;201;p28"/>
          <p:cNvSpPr txBox="1"/>
          <p:nvPr>
            <p:ph idx="1" type="body"/>
          </p:nvPr>
        </p:nvSpPr>
        <p:spPr>
          <a:xfrm>
            <a:off x="387900" y="2783463"/>
            <a:ext cx="8368200" cy="3315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200"/>
              <a:t>Our original Gantt Chart created for Design Doc v2</a:t>
            </a:r>
            <a:endParaRPr sz="1200"/>
          </a:p>
        </p:txBody>
      </p:sp>
      <p:pic>
        <p:nvPicPr>
          <p:cNvPr id="202" name="Google Shape;202;p28"/>
          <p:cNvPicPr preferRelativeResize="0"/>
          <p:nvPr/>
        </p:nvPicPr>
        <p:blipFill>
          <a:blip r:embed="rId3">
            <a:alphaModFix/>
          </a:blip>
          <a:stretch>
            <a:fillRect/>
          </a:stretch>
        </p:blipFill>
        <p:spPr>
          <a:xfrm>
            <a:off x="1249613" y="1297012"/>
            <a:ext cx="6644779" cy="1574950"/>
          </a:xfrm>
          <a:prstGeom prst="rect">
            <a:avLst/>
          </a:prstGeom>
          <a:noFill/>
          <a:ln>
            <a:noFill/>
          </a:ln>
          <a:effectLst>
            <a:outerShdw blurRad="57150" rotWithShape="0" algn="bl" dir="5400000" dist="19050">
              <a:srgbClr val="000000">
                <a:alpha val="50000"/>
              </a:srgbClr>
            </a:outerShdw>
          </a:effectLst>
        </p:spPr>
      </p:pic>
      <p:sp>
        <p:nvSpPr>
          <p:cNvPr id="203" name="Google Shape;203;p28"/>
          <p:cNvSpPr txBox="1"/>
          <p:nvPr/>
        </p:nvSpPr>
        <p:spPr>
          <a:xfrm>
            <a:off x="8297475" y="4754300"/>
            <a:ext cx="8466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Roboto"/>
                <a:ea typeface="Roboto"/>
                <a:cs typeface="Roboto"/>
                <a:sym typeface="Roboto"/>
              </a:rPr>
              <a:t>Nathan</a:t>
            </a:r>
            <a:endParaRPr>
              <a:solidFill>
                <a:srgbClr val="FFFFFF"/>
              </a:solidFill>
              <a:latin typeface="Roboto"/>
              <a:ea typeface="Roboto"/>
              <a:cs typeface="Roboto"/>
              <a:sym typeface="Roboto"/>
            </a:endParaRPr>
          </a:p>
        </p:txBody>
      </p:sp>
      <p:sp>
        <p:nvSpPr>
          <p:cNvPr id="204" name="Google Shape;204;p28"/>
          <p:cNvSpPr txBox="1"/>
          <p:nvPr>
            <p:ph idx="1" type="body"/>
          </p:nvPr>
        </p:nvSpPr>
        <p:spPr>
          <a:xfrm>
            <a:off x="431650" y="4754300"/>
            <a:ext cx="8368200" cy="459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200"/>
              <a:t>Updated Gantt Chart with the work we’ve done since going online.</a:t>
            </a:r>
            <a:endParaRPr sz="1200"/>
          </a:p>
        </p:txBody>
      </p:sp>
      <p:pic>
        <p:nvPicPr>
          <p:cNvPr id="205" name="Google Shape;205;p28"/>
          <p:cNvPicPr preferRelativeResize="0"/>
          <p:nvPr/>
        </p:nvPicPr>
        <p:blipFill>
          <a:blip r:embed="rId4">
            <a:alphaModFix/>
          </a:blip>
          <a:stretch>
            <a:fillRect/>
          </a:stretch>
        </p:blipFill>
        <p:spPr>
          <a:xfrm>
            <a:off x="1249624" y="3176594"/>
            <a:ext cx="6644774" cy="1651781"/>
          </a:xfrm>
          <a:prstGeom prst="rect">
            <a:avLst/>
          </a:prstGeom>
          <a:noFill/>
          <a:ln>
            <a:noFill/>
          </a:ln>
          <a:effectLst>
            <a:outerShdw blurRad="57150" rotWithShape="0" algn="bl" dir="5400000" dist="19050">
              <a:srgbClr val="000000">
                <a:alpha val="50000"/>
              </a:srgbClr>
            </a:outerShdw>
          </a:effectLst>
        </p:spPr>
      </p:pic>
      <p:pic>
        <p:nvPicPr>
          <p:cNvPr id="206" name="Google Shape;206;p28"/>
          <p:cNvPicPr preferRelativeResize="0"/>
          <p:nvPr/>
        </p:nvPicPr>
        <p:blipFill>
          <a:blip r:embed="rId5">
            <a:alphaModFix/>
          </a:blip>
          <a:stretch>
            <a:fillRect/>
          </a:stretch>
        </p:blipFill>
        <p:spPr>
          <a:xfrm>
            <a:off x="8148200" y="0"/>
            <a:ext cx="995799" cy="992177"/>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Google Shape;211;p29"/>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Impact of COVID-19</a:t>
            </a:r>
            <a:endParaRPr/>
          </a:p>
        </p:txBody>
      </p:sp>
      <p:sp>
        <p:nvSpPr>
          <p:cNvPr id="212" name="Google Shape;212;p29"/>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We have not completed our Major Technical Goals for the Semester</a:t>
            </a:r>
            <a:endParaRPr/>
          </a:p>
          <a:p>
            <a:pPr indent="-342900" lvl="0" marL="457200" rtl="0" algn="l">
              <a:spcBef>
                <a:spcPts val="0"/>
              </a:spcBef>
              <a:spcAft>
                <a:spcPts val="0"/>
              </a:spcAft>
              <a:buSzPts val="1800"/>
              <a:buChar char="●"/>
            </a:pPr>
            <a:r>
              <a:rPr lang="en"/>
              <a:t>The Entirety of our Hardware Development put on hold</a:t>
            </a:r>
            <a:endParaRPr/>
          </a:p>
          <a:p>
            <a:pPr indent="-317500" lvl="1" marL="914400" rtl="0" algn="l">
              <a:spcBef>
                <a:spcPts val="0"/>
              </a:spcBef>
              <a:spcAft>
                <a:spcPts val="0"/>
              </a:spcAft>
              <a:buSzPts val="1400"/>
              <a:buChar char="○"/>
            </a:pPr>
            <a:r>
              <a:rPr lang="en"/>
              <a:t>Our Raspberry Pi needed to be connected to the ISU network to connect with our database and send emails</a:t>
            </a:r>
            <a:endParaRPr/>
          </a:p>
          <a:p>
            <a:pPr indent="-342900" lvl="0" marL="457200" rtl="0" algn="l">
              <a:spcBef>
                <a:spcPts val="0"/>
              </a:spcBef>
              <a:spcAft>
                <a:spcPts val="0"/>
              </a:spcAft>
              <a:buSzPts val="1800"/>
              <a:buChar char="●"/>
            </a:pPr>
            <a:r>
              <a:rPr lang="en"/>
              <a:t>Yolo Trained is also on hold</a:t>
            </a:r>
            <a:endParaRPr/>
          </a:p>
          <a:p>
            <a:pPr indent="-317500" lvl="1" marL="914400" rtl="0" algn="l">
              <a:spcBef>
                <a:spcPts val="0"/>
              </a:spcBef>
              <a:spcAft>
                <a:spcPts val="0"/>
              </a:spcAft>
              <a:buSzPts val="1400"/>
              <a:buChar char="○"/>
            </a:pPr>
            <a:r>
              <a:rPr lang="en"/>
              <a:t>Without access to the classrooms, the ATAT will not be able to learn the layout of the rooms</a:t>
            </a:r>
            <a:endParaRPr/>
          </a:p>
          <a:p>
            <a:pPr indent="-317500" lvl="1" marL="914400" rtl="0" algn="l">
              <a:spcBef>
                <a:spcPts val="0"/>
              </a:spcBef>
              <a:spcAft>
                <a:spcPts val="0"/>
              </a:spcAft>
              <a:buSzPts val="1400"/>
              <a:buChar char="○"/>
            </a:pPr>
            <a:r>
              <a:rPr lang="en"/>
              <a:t>It’s difficult to find clean images of team-based learning environments for Yolo development</a:t>
            </a:r>
            <a:endParaRPr/>
          </a:p>
        </p:txBody>
      </p:sp>
      <p:sp>
        <p:nvSpPr>
          <p:cNvPr id="213" name="Google Shape;213;p29"/>
          <p:cNvSpPr txBox="1"/>
          <p:nvPr/>
        </p:nvSpPr>
        <p:spPr>
          <a:xfrm>
            <a:off x="8297475" y="4754300"/>
            <a:ext cx="8466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Roboto"/>
                <a:ea typeface="Roboto"/>
                <a:cs typeface="Roboto"/>
                <a:sym typeface="Roboto"/>
              </a:rPr>
              <a:t>Nathan</a:t>
            </a:r>
            <a:endParaRPr>
              <a:solidFill>
                <a:srgbClr val="FFFFFF"/>
              </a:solidFill>
              <a:latin typeface="Roboto"/>
              <a:ea typeface="Roboto"/>
              <a:cs typeface="Roboto"/>
              <a:sym typeface="Roboto"/>
            </a:endParaRPr>
          </a:p>
        </p:txBody>
      </p:sp>
      <p:pic>
        <p:nvPicPr>
          <p:cNvPr id="214" name="Google Shape;214;p29"/>
          <p:cNvPicPr preferRelativeResize="0"/>
          <p:nvPr/>
        </p:nvPicPr>
        <p:blipFill>
          <a:blip r:embed="rId3">
            <a:alphaModFix/>
          </a:blip>
          <a:stretch>
            <a:fillRect/>
          </a:stretch>
        </p:blipFill>
        <p:spPr>
          <a:xfrm>
            <a:off x="8148200" y="0"/>
            <a:ext cx="995799" cy="992177"/>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Google Shape;219;p30"/>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Current Progress</a:t>
            </a:r>
            <a:endParaRPr/>
          </a:p>
        </p:txBody>
      </p:sp>
      <p:sp>
        <p:nvSpPr>
          <p:cNvPr id="220" name="Google Shape;220;p30"/>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Completed</a:t>
            </a:r>
            <a:endParaRPr/>
          </a:p>
          <a:p>
            <a:pPr indent="-317500" lvl="1" marL="914400" rtl="0" algn="l">
              <a:spcBef>
                <a:spcPts val="0"/>
              </a:spcBef>
              <a:spcAft>
                <a:spcPts val="0"/>
              </a:spcAft>
              <a:buSzPts val="1400"/>
              <a:buChar char="○"/>
            </a:pPr>
            <a:r>
              <a:rPr lang="en"/>
              <a:t>Researched Available Technology</a:t>
            </a:r>
            <a:endParaRPr/>
          </a:p>
          <a:p>
            <a:pPr indent="-317500" lvl="1" marL="914400" rtl="0" algn="l">
              <a:spcBef>
                <a:spcPts val="0"/>
              </a:spcBef>
              <a:spcAft>
                <a:spcPts val="0"/>
              </a:spcAft>
              <a:buSzPts val="1400"/>
              <a:buChar char="○"/>
            </a:pPr>
            <a:r>
              <a:rPr lang="en"/>
              <a:t>Committed To Our Design</a:t>
            </a:r>
            <a:endParaRPr/>
          </a:p>
          <a:p>
            <a:pPr indent="-317500" lvl="1" marL="914400" rtl="0" algn="l">
              <a:spcBef>
                <a:spcPts val="0"/>
              </a:spcBef>
              <a:spcAft>
                <a:spcPts val="0"/>
              </a:spcAft>
              <a:buSzPts val="1400"/>
              <a:buChar char="○"/>
            </a:pPr>
            <a:r>
              <a:rPr lang="en"/>
              <a:t>Studied Python</a:t>
            </a:r>
            <a:endParaRPr/>
          </a:p>
          <a:p>
            <a:pPr indent="-317500" lvl="1" marL="914400" rtl="0" algn="l">
              <a:spcBef>
                <a:spcPts val="0"/>
              </a:spcBef>
              <a:spcAft>
                <a:spcPts val="0"/>
              </a:spcAft>
              <a:buSzPts val="1400"/>
              <a:buChar char="○"/>
            </a:pPr>
            <a:r>
              <a:rPr lang="en"/>
              <a:t>Began Testing Yolo</a:t>
            </a:r>
            <a:endParaRPr/>
          </a:p>
          <a:p>
            <a:pPr indent="-342900" lvl="0" marL="457200" rtl="0" algn="l">
              <a:spcBef>
                <a:spcPts val="0"/>
              </a:spcBef>
              <a:spcAft>
                <a:spcPts val="0"/>
              </a:spcAft>
              <a:buSzPts val="1800"/>
              <a:buChar char="●"/>
            </a:pPr>
            <a:r>
              <a:rPr lang="en"/>
              <a:t>In Progress</a:t>
            </a:r>
            <a:endParaRPr/>
          </a:p>
          <a:p>
            <a:pPr indent="-317500" lvl="1" marL="914400" rtl="0" algn="l">
              <a:spcBef>
                <a:spcPts val="0"/>
              </a:spcBef>
              <a:spcAft>
                <a:spcPts val="0"/>
              </a:spcAft>
              <a:buSzPts val="1400"/>
              <a:buChar char="○"/>
            </a:pPr>
            <a:r>
              <a:rPr lang="en"/>
              <a:t>Developing Seating Chart Mapping Algorithm</a:t>
            </a:r>
            <a:endParaRPr/>
          </a:p>
          <a:p>
            <a:pPr indent="-317500" lvl="1" marL="914400" rtl="0" algn="l">
              <a:spcBef>
                <a:spcPts val="0"/>
              </a:spcBef>
              <a:spcAft>
                <a:spcPts val="0"/>
              </a:spcAft>
              <a:buSzPts val="1400"/>
              <a:buChar char="○"/>
            </a:pPr>
            <a:r>
              <a:rPr lang="en"/>
              <a:t>Developing System to Improve Accuracy of Yolo for classroom images</a:t>
            </a:r>
            <a:endParaRPr/>
          </a:p>
        </p:txBody>
      </p:sp>
      <p:sp>
        <p:nvSpPr>
          <p:cNvPr id="221" name="Google Shape;221;p30"/>
          <p:cNvSpPr txBox="1"/>
          <p:nvPr/>
        </p:nvSpPr>
        <p:spPr>
          <a:xfrm>
            <a:off x="8297475" y="4754300"/>
            <a:ext cx="8466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Roboto"/>
                <a:ea typeface="Roboto"/>
                <a:cs typeface="Roboto"/>
                <a:sym typeface="Roboto"/>
              </a:rPr>
              <a:t>Nathan</a:t>
            </a:r>
            <a:endParaRPr>
              <a:solidFill>
                <a:srgbClr val="FFFFFF"/>
              </a:solidFill>
              <a:latin typeface="Roboto"/>
              <a:ea typeface="Roboto"/>
              <a:cs typeface="Roboto"/>
              <a:sym typeface="Roboto"/>
            </a:endParaRPr>
          </a:p>
        </p:txBody>
      </p:sp>
      <p:pic>
        <p:nvPicPr>
          <p:cNvPr id="222" name="Google Shape;222;p30"/>
          <p:cNvPicPr preferRelativeResize="0"/>
          <p:nvPr/>
        </p:nvPicPr>
        <p:blipFill>
          <a:blip r:embed="rId3">
            <a:alphaModFix/>
          </a:blip>
          <a:stretch>
            <a:fillRect/>
          </a:stretch>
        </p:blipFill>
        <p:spPr>
          <a:xfrm>
            <a:off x="8148200" y="0"/>
            <a:ext cx="995799" cy="992177"/>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Google Shape;227;p31"/>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Questions?</a:t>
            </a:r>
            <a:endParaRPr/>
          </a:p>
        </p:txBody>
      </p:sp>
      <p:pic>
        <p:nvPicPr>
          <p:cNvPr id="228" name="Google Shape;228;p31"/>
          <p:cNvPicPr preferRelativeResize="0"/>
          <p:nvPr/>
        </p:nvPicPr>
        <p:blipFill>
          <a:blip r:embed="rId3">
            <a:alphaModFix/>
          </a:blip>
          <a:stretch>
            <a:fillRect/>
          </a:stretch>
        </p:blipFill>
        <p:spPr>
          <a:xfrm>
            <a:off x="4299000" y="1121358"/>
            <a:ext cx="4413500" cy="2900800"/>
          </a:xfrm>
          <a:prstGeom prst="rect">
            <a:avLst/>
          </a:prstGeom>
          <a:noFill/>
          <a:ln>
            <a:noFill/>
          </a:ln>
          <a:effectLst>
            <a:outerShdw blurRad="57150" rotWithShape="0" algn="bl" dir="5400000" dist="19050">
              <a:srgbClr val="000000">
                <a:alpha val="50000"/>
              </a:srgbClr>
            </a:outerShdw>
          </a:effectLst>
        </p:spPr>
      </p:pic>
      <p:pic>
        <p:nvPicPr>
          <p:cNvPr id="229" name="Google Shape;229;p31"/>
          <p:cNvPicPr preferRelativeResize="0"/>
          <p:nvPr/>
        </p:nvPicPr>
        <p:blipFill>
          <a:blip r:embed="rId4">
            <a:alphaModFix/>
          </a:blip>
          <a:stretch>
            <a:fillRect/>
          </a:stretch>
        </p:blipFill>
        <p:spPr>
          <a:xfrm>
            <a:off x="8148200" y="0"/>
            <a:ext cx="995799" cy="992177"/>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 name="Shape 69"/>
        <p:cNvGrpSpPr/>
        <p:nvPr/>
      </p:nvGrpSpPr>
      <p:grpSpPr>
        <a:xfrm>
          <a:off x="0" y="0"/>
          <a:ext cx="0" cy="0"/>
          <a:chOff x="0" y="0"/>
          <a:chExt cx="0" cy="0"/>
        </a:xfrm>
      </p:grpSpPr>
      <p:sp>
        <p:nvSpPr>
          <p:cNvPr id="70" name="Google Shape;70;p14"/>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Our Team</a:t>
            </a:r>
            <a:endParaRPr/>
          </a:p>
        </p:txBody>
      </p:sp>
      <p:pic>
        <p:nvPicPr>
          <p:cNvPr id="71" name="Google Shape;71;p14"/>
          <p:cNvPicPr preferRelativeResize="0"/>
          <p:nvPr/>
        </p:nvPicPr>
        <p:blipFill>
          <a:blip r:embed="rId3">
            <a:alphaModFix/>
          </a:blip>
          <a:stretch>
            <a:fillRect/>
          </a:stretch>
        </p:blipFill>
        <p:spPr>
          <a:xfrm>
            <a:off x="3767925" y="1489825"/>
            <a:ext cx="1734425" cy="1905000"/>
          </a:xfrm>
          <a:prstGeom prst="rect">
            <a:avLst/>
          </a:prstGeom>
          <a:noFill/>
          <a:ln>
            <a:noFill/>
          </a:ln>
        </p:spPr>
      </p:pic>
      <p:pic>
        <p:nvPicPr>
          <p:cNvPr id="72" name="Google Shape;72;p14"/>
          <p:cNvPicPr preferRelativeResize="0"/>
          <p:nvPr/>
        </p:nvPicPr>
        <p:blipFill>
          <a:blip r:embed="rId4">
            <a:alphaModFix/>
          </a:blip>
          <a:stretch>
            <a:fillRect/>
          </a:stretch>
        </p:blipFill>
        <p:spPr>
          <a:xfrm>
            <a:off x="2172200" y="1489825"/>
            <a:ext cx="1595725" cy="1905000"/>
          </a:xfrm>
          <a:prstGeom prst="rect">
            <a:avLst/>
          </a:prstGeom>
          <a:noFill/>
          <a:ln>
            <a:noFill/>
          </a:ln>
        </p:spPr>
      </p:pic>
      <p:pic>
        <p:nvPicPr>
          <p:cNvPr id="73" name="Google Shape;73;p14"/>
          <p:cNvPicPr preferRelativeResize="0"/>
          <p:nvPr/>
        </p:nvPicPr>
        <p:blipFill>
          <a:blip r:embed="rId5">
            <a:alphaModFix/>
          </a:blip>
          <a:stretch>
            <a:fillRect/>
          </a:stretch>
        </p:blipFill>
        <p:spPr>
          <a:xfrm>
            <a:off x="7098075" y="1489825"/>
            <a:ext cx="1784300" cy="1905000"/>
          </a:xfrm>
          <a:prstGeom prst="rect">
            <a:avLst/>
          </a:prstGeom>
          <a:noFill/>
          <a:ln>
            <a:noFill/>
          </a:ln>
        </p:spPr>
      </p:pic>
      <p:pic>
        <p:nvPicPr>
          <p:cNvPr id="74" name="Google Shape;74;p14"/>
          <p:cNvPicPr preferRelativeResize="0"/>
          <p:nvPr/>
        </p:nvPicPr>
        <p:blipFill>
          <a:blip r:embed="rId6">
            <a:alphaModFix/>
          </a:blip>
          <a:stretch>
            <a:fillRect/>
          </a:stretch>
        </p:blipFill>
        <p:spPr>
          <a:xfrm>
            <a:off x="387888" y="1489825"/>
            <a:ext cx="1784300" cy="1905000"/>
          </a:xfrm>
          <a:prstGeom prst="rect">
            <a:avLst/>
          </a:prstGeom>
          <a:noFill/>
          <a:ln>
            <a:noFill/>
          </a:ln>
        </p:spPr>
      </p:pic>
      <p:pic>
        <p:nvPicPr>
          <p:cNvPr id="75" name="Google Shape;75;p14"/>
          <p:cNvPicPr preferRelativeResize="0"/>
          <p:nvPr/>
        </p:nvPicPr>
        <p:blipFill>
          <a:blip r:embed="rId7">
            <a:alphaModFix/>
          </a:blip>
          <a:stretch>
            <a:fillRect/>
          </a:stretch>
        </p:blipFill>
        <p:spPr>
          <a:xfrm>
            <a:off x="5502350" y="1489825"/>
            <a:ext cx="1595725" cy="1905000"/>
          </a:xfrm>
          <a:prstGeom prst="rect">
            <a:avLst/>
          </a:prstGeom>
          <a:noFill/>
          <a:ln>
            <a:noFill/>
          </a:ln>
        </p:spPr>
      </p:pic>
      <p:sp>
        <p:nvSpPr>
          <p:cNvPr id="76" name="Google Shape;76;p14"/>
          <p:cNvSpPr txBox="1"/>
          <p:nvPr/>
        </p:nvSpPr>
        <p:spPr>
          <a:xfrm>
            <a:off x="3742938" y="3429000"/>
            <a:ext cx="1784400" cy="93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Brandon Johnson</a:t>
            </a:r>
            <a:endParaRPr>
              <a:solidFill>
                <a:srgbClr val="FFFFFF"/>
              </a:solidFill>
              <a:latin typeface="Roboto"/>
              <a:ea typeface="Roboto"/>
              <a:cs typeface="Roboto"/>
              <a:sym typeface="Roboto"/>
            </a:endParaRPr>
          </a:p>
          <a:p>
            <a:pPr indent="0" lvl="0" marL="0" rtl="0" algn="ctr">
              <a:spcBef>
                <a:spcPts val="0"/>
              </a:spcBef>
              <a:spcAft>
                <a:spcPts val="0"/>
              </a:spcAft>
              <a:buNone/>
            </a:pPr>
            <a:r>
              <a:rPr lang="en">
                <a:solidFill>
                  <a:srgbClr val="FFFFFF"/>
                </a:solidFill>
                <a:latin typeface="Roboto"/>
                <a:ea typeface="Roboto"/>
                <a:cs typeface="Roboto"/>
                <a:sym typeface="Roboto"/>
              </a:rPr>
              <a:t>Electrical Engineering</a:t>
            </a:r>
            <a:endParaRPr>
              <a:solidFill>
                <a:srgbClr val="FFFFFF"/>
              </a:solidFill>
              <a:latin typeface="Roboto"/>
              <a:ea typeface="Roboto"/>
              <a:cs typeface="Roboto"/>
              <a:sym typeface="Roboto"/>
            </a:endParaRPr>
          </a:p>
        </p:txBody>
      </p:sp>
      <p:sp>
        <p:nvSpPr>
          <p:cNvPr id="77" name="Google Shape;77;p14"/>
          <p:cNvSpPr txBox="1"/>
          <p:nvPr/>
        </p:nvSpPr>
        <p:spPr>
          <a:xfrm>
            <a:off x="387950" y="3433225"/>
            <a:ext cx="1784400" cy="72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Connor Sullivan</a:t>
            </a:r>
            <a:endParaRPr>
              <a:solidFill>
                <a:srgbClr val="FFFFFF"/>
              </a:solidFill>
              <a:latin typeface="Roboto"/>
              <a:ea typeface="Roboto"/>
              <a:cs typeface="Roboto"/>
              <a:sym typeface="Roboto"/>
            </a:endParaRPr>
          </a:p>
          <a:p>
            <a:pPr indent="0" lvl="0" marL="0" rtl="0" algn="ctr">
              <a:spcBef>
                <a:spcPts val="0"/>
              </a:spcBef>
              <a:spcAft>
                <a:spcPts val="0"/>
              </a:spcAft>
              <a:buNone/>
            </a:pPr>
            <a:r>
              <a:rPr lang="en">
                <a:solidFill>
                  <a:srgbClr val="FFFFFF"/>
                </a:solidFill>
                <a:latin typeface="Roboto"/>
                <a:ea typeface="Roboto"/>
                <a:cs typeface="Roboto"/>
                <a:sym typeface="Roboto"/>
              </a:rPr>
              <a:t>Software Engineering</a:t>
            </a:r>
            <a:endParaRPr>
              <a:solidFill>
                <a:srgbClr val="FFFFFF"/>
              </a:solidFill>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
        <p:nvSpPr>
          <p:cNvPr id="78" name="Google Shape;78;p14"/>
          <p:cNvSpPr txBox="1"/>
          <p:nvPr/>
        </p:nvSpPr>
        <p:spPr>
          <a:xfrm>
            <a:off x="2172200" y="3429000"/>
            <a:ext cx="1595700" cy="93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Angela Schauer</a:t>
            </a:r>
            <a:endParaRPr>
              <a:solidFill>
                <a:srgbClr val="FFFFFF"/>
              </a:solidFill>
              <a:latin typeface="Roboto"/>
              <a:ea typeface="Roboto"/>
              <a:cs typeface="Roboto"/>
              <a:sym typeface="Roboto"/>
            </a:endParaRPr>
          </a:p>
          <a:p>
            <a:pPr indent="0" lvl="0" marL="0" rtl="0" algn="ctr">
              <a:spcBef>
                <a:spcPts val="0"/>
              </a:spcBef>
              <a:spcAft>
                <a:spcPts val="0"/>
              </a:spcAft>
              <a:buNone/>
            </a:pPr>
            <a:r>
              <a:rPr lang="en">
                <a:solidFill>
                  <a:srgbClr val="FFFFFF"/>
                </a:solidFill>
                <a:latin typeface="Roboto"/>
                <a:ea typeface="Roboto"/>
                <a:cs typeface="Roboto"/>
                <a:sym typeface="Roboto"/>
              </a:rPr>
              <a:t>Software Engineering</a:t>
            </a:r>
            <a:endParaRPr>
              <a:solidFill>
                <a:srgbClr val="FFFFFF"/>
              </a:solidFill>
              <a:latin typeface="Roboto"/>
              <a:ea typeface="Roboto"/>
              <a:cs typeface="Roboto"/>
              <a:sym typeface="Roboto"/>
            </a:endParaRPr>
          </a:p>
        </p:txBody>
      </p:sp>
      <p:sp>
        <p:nvSpPr>
          <p:cNvPr id="79" name="Google Shape;79;p14"/>
          <p:cNvSpPr txBox="1"/>
          <p:nvPr/>
        </p:nvSpPr>
        <p:spPr>
          <a:xfrm>
            <a:off x="5527350" y="3422750"/>
            <a:ext cx="1570800" cy="79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Lance Demers</a:t>
            </a:r>
            <a:endParaRPr>
              <a:solidFill>
                <a:srgbClr val="FFFFFF"/>
              </a:solidFill>
              <a:latin typeface="Roboto"/>
              <a:ea typeface="Roboto"/>
              <a:cs typeface="Roboto"/>
              <a:sym typeface="Roboto"/>
            </a:endParaRPr>
          </a:p>
          <a:p>
            <a:pPr indent="0" lvl="0" marL="0" rtl="0" algn="ctr">
              <a:spcBef>
                <a:spcPts val="0"/>
              </a:spcBef>
              <a:spcAft>
                <a:spcPts val="0"/>
              </a:spcAft>
              <a:buNone/>
            </a:pPr>
            <a:r>
              <a:rPr lang="en">
                <a:solidFill>
                  <a:srgbClr val="FFFFFF"/>
                </a:solidFill>
                <a:latin typeface="Roboto"/>
                <a:ea typeface="Roboto"/>
                <a:cs typeface="Roboto"/>
                <a:sym typeface="Roboto"/>
              </a:rPr>
              <a:t>Computer </a:t>
            </a:r>
            <a:endParaRPr>
              <a:solidFill>
                <a:srgbClr val="FFFFFF"/>
              </a:solidFill>
              <a:latin typeface="Roboto"/>
              <a:ea typeface="Roboto"/>
              <a:cs typeface="Roboto"/>
              <a:sym typeface="Roboto"/>
            </a:endParaRPr>
          </a:p>
          <a:p>
            <a:pPr indent="0" lvl="0" marL="0" rtl="0" algn="ctr">
              <a:spcBef>
                <a:spcPts val="0"/>
              </a:spcBef>
              <a:spcAft>
                <a:spcPts val="0"/>
              </a:spcAft>
              <a:buNone/>
            </a:pPr>
            <a:r>
              <a:rPr lang="en">
                <a:solidFill>
                  <a:srgbClr val="FFFFFF"/>
                </a:solidFill>
                <a:latin typeface="Roboto"/>
                <a:ea typeface="Roboto"/>
                <a:cs typeface="Roboto"/>
                <a:sym typeface="Roboto"/>
              </a:rPr>
              <a:t>Engineering</a:t>
            </a:r>
            <a:endParaRPr>
              <a:solidFill>
                <a:srgbClr val="FFFFFF"/>
              </a:solidFill>
              <a:latin typeface="Roboto"/>
              <a:ea typeface="Roboto"/>
              <a:cs typeface="Roboto"/>
              <a:sym typeface="Roboto"/>
            </a:endParaRPr>
          </a:p>
        </p:txBody>
      </p:sp>
      <p:sp>
        <p:nvSpPr>
          <p:cNvPr id="80" name="Google Shape;80;p14"/>
          <p:cNvSpPr txBox="1"/>
          <p:nvPr/>
        </p:nvSpPr>
        <p:spPr>
          <a:xfrm>
            <a:off x="7098075" y="3394825"/>
            <a:ext cx="1784400" cy="79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Nathan Oran</a:t>
            </a:r>
            <a:endParaRPr>
              <a:solidFill>
                <a:srgbClr val="FFFFFF"/>
              </a:solidFill>
              <a:latin typeface="Roboto"/>
              <a:ea typeface="Roboto"/>
              <a:cs typeface="Roboto"/>
              <a:sym typeface="Roboto"/>
            </a:endParaRPr>
          </a:p>
          <a:p>
            <a:pPr indent="0" lvl="0" marL="0" rtl="0" algn="ctr">
              <a:spcBef>
                <a:spcPts val="0"/>
              </a:spcBef>
              <a:spcAft>
                <a:spcPts val="0"/>
              </a:spcAft>
              <a:buNone/>
            </a:pPr>
            <a:r>
              <a:rPr lang="en">
                <a:solidFill>
                  <a:srgbClr val="FFFFFF"/>
                </a:solidFill>
                <a:latin typeface="Roboto"/>
                <a:ea typeface="Roboto"/>
                <a:cs typeface="Roboto"/>
                <a:sym typeface="Roboto"/>
              </a:rPr>
              <a:t>Computer Engineering</a:t>
            </a:r>
            <a:endParaRPr>
              <a:solidFill>
                <a:srgbClr val="FFFFFF"/>
              </a:solidFill>
              <a:latin typeface="Roboto"/>
              <a:ea typeface="Roboto"/>
              <a:cs typeface="Roboto"/>
              <a:sym typeface="Roboto"/>
            </a:endParaRPr>
          </a:p>
        </p:txBody>
      </p:sp>
      <p:pic>
        <p:nvPicPr>
          <p:cNvPr id="81" name="Google Shape;81;p14"/>
          <p:cNvPicPr preferRelativeResize="0"/>
          <p:nvPr/>
        </p:nvPicPr>
        <p:blipFill>
          <a:blip r:embed="rId8">
            <a:alphaModFix/>
          </a:blip>
          <a:stretch>
            <a:fillRect/>
          </a:stretch>
        </p:blipFill>
        <p:spPr>
          <a:xfrm>
            <a:off x="8148200" y="0"/>
            <a:ext cx="995799" cy="992177"/>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
                                        </p:tgtEl>
                                        <p:attrNameLst>
                                          <p:attrName>style.visibility</p:attrName>
                                        </p:attrNameLst>
                                      </p:cBhvr>
                                      <p:to>
                                        <p:strVal val="visible"/>
                                      </p:to>
                                    </p:set>
                                    <p:animEffect filter="fade" transition="in">
                                      <p:cBhvr>
                                        <p:cTn dur="1000"/>
                                        <p:tgtEl>
                                          <p:spTgt spid="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
                                        </p:tgtEl>
                                        <p:attrNameLst>
                                          <p:attrName>style.visibility</p:attrName>
                                        </p:attrNameLst>
                                      </p:cBhvr>
                                      <p:to>
                                        <p:strVal val="visible"/>
                                      </p:to>
                                    </p:set>
                                    <p:animEffect filter="fade" transition="in">
                                      <p:cBhvr>
                                        <p:cTn dur="1000"/>
                                        <p:tgtEl>
                                          <p:spTgt spid="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
                                        </p:tgtEl>
                                        <p:attrNameLst>
                                          <p:attrName>style.visibility</p:attrName>
                                        </p:attrNameLst>
                                      </p:cBhvr>
                                      <p:to>
                                        <p:strVal val="visible"/>
                                      </p:to>
                                    </p:set>
                                    <p:animEffect filter="fade" transition="in">
                                      <p:cBhvr>
                                        <p:cTn dur="1000"/>
                                        <p:tgtEl>
                                          <p:spTgt spid="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
                                        </p:tgtEl>
                                        <p:attrNameLst>
                                          <p:attrName>style.visibility</p:attrName>
                                        </p:attrNameLst>
                                      </p:cBhvr>
                                      <p:to>
                                        <p:strVal val="visible"/>
                                      </p:to>
                                    </p:set>
                                    <p:animEffect filter="fade" transition="in">
                                      <p:cBhvr>
                                        <p:cTn dur="1000"/>
                                        <p:tgtEl>
                                          <p:spTgt spid="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
                                        </p:tgtEl>
                                        <p:attrNameLst>
                                          <p:attrName>style.visibility</p:attrName>
                                        </p:attrNameLst>
                                      </p:cBhvr>
                                      <p:to>
                                        <p:strVal val="visible"/>
                                      </p:to>
                                    </p:set>
                                    <p:animEffect filter="fade" transition="in">
                                      <p:cBhvr>
                                        <p:cTn dur="1000"/>
                                        <p:tgtEl>
                                          <p:spTgt spid="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 name="Shape 85"/>
        <p:cNvGrpSpPr/>
        <p:nvPr/>
      </p:nvGrpSpPr>
      <p:grpSpPr>
        <a:xfrm>
          <a:off x="0" y="0"/>
          <a:ext cx="0" cy="0"/>
          <a:chOff x="0" y="0"/>
          <a:chExt cx="0" cy="0"/>
        </a:xfrm>
      </p:grpSpPr>
      <p:sp>
        <p:nvSpPr>
          <p:cNvPr id="86" name="Google Shape;86;p15"/>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Problem Statement</a:t>
            </a:r>
            <a:endParaRPr/>
          </a:p>
        </p:txBody>
      </p:sp>
      <p:sp>
        <p:nvSpPr>
          <p:cNvPr id="87" name="Google Shape;87;p15"/>
          <p:cNvSpPr txBox="1"/>
          <p:nvPr>
            <p:ph idx="1" type="body"/>
          </p:nvPr>
        </p:nvSpPr>
        <p:spPr>
          <a:xfrm>
            <a:off x="387900" y="1489825"/>
            <a:ext cx="42507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Team-Based Learning  (TBL)?</a:t>
            </a:r>
            <a:endParaRPr/>
          </a:p>
          <a:p>
            <a:pPr indent="-342900" lvl="0" marL="457200" rtl="0" algn="l">
              <a:spcBef>
                <a:spcPts val="1600"/>
              </a:spcBef>
              <a:spcAft>
                <a:spcPts val="0"/>
              </a:spcAft>
              <a:buSzPts val="1800"/>
              <a:buChar char="●"/>
            </a:pPr>
            <a:r>
              <a:rPr lang="en"/>
              <a:t>Instead of the traditional lecture, students collaborate and learn from each other in addition to the instructor.</a:t>
            </a:r>
            <a:endParaRPr/>
          </a:p>
          <a:p>
            <a:pPr indent="0" lvl="0" marL="0" rtl="0" algn="l">
              <a:spcBef>
                <a:spcPts val="1600"/>
              </a:spcBef>
              <a:spcAft>
                <a:spcPts val="1600"/>
              </a:spcAft>
              <a:buNone/>
            </a:pPr>
            <a:r>
              <a:t/>
            </a:r>
            <a:endParaRPr/>
          </a:p>
        </p:txBody>
      </p:sp>
      <p:pic>
        <p:nvPicPr>
          <p:cNvPr id="88" name="Google Shape;88;p15"/>
          <p:cNvPicPr preferRelativeResize="0"/>
          <p:nvPr/>
        </p:nvPicPr>
        <p:blipFill>
          <a:blip r:embed="rId3">
            <a:alphaModFix/>
          </a:blip>
          <a:stretch>
            <a:fillRect/>
          </a:stretch>
        </p:blipFill>
        <p:spPr>
          <a:xfrm>
            <a:off x="4809750" y="1860300"/>
            <a:ext cx="3665775" cy="2337950"/>
          </a:xfrm>
          <a:prstGeom prst="rect">
            <a:avLst/>
          </a:prstGeom>
          <a:noFill/>
          <a:ln>
            <a:noFill/>
          </a:ln>
        </p:spPr>
      </p:pic>
      <p:pic>
        <p:nvPicPr>
          <p:cNvPr id="89" name="Google Shape;89;p15"/>
          <p:cNvPicPr preferRelativeResize="0"/>
          <p:nvPr/>
        </p:nvPicPr>
        <p:blipFill>
          <a:blip r:embed="rId4">
            <a:alphaModFix/>
          </a:blip>
          <a:stretch>
            <a:fillRect/>
          </a:stretch>
        </p:blipFill>
        <p:spPr>
          <a:xfrm>
            <a:off x="8148200" y="0"/>
            <a:ext cx="995799" cy="992177"/>
          </a:xfrm>
          <a:prstGeom prst="rect">
            <a:avLst/>
          </a:prstGeom>
          <a:noFill/>
          <a:ln>
            <a:noFill/>
          </a:ln>
          <a:effectLst>
            <a:outerShdw blurRad="57150" rotWithShape="0" algn="bl" dir="5400000" dist="19050">
              <a:srgbClr val="000000">
                <a:alpha val="50000"/>
              </a:srgbClr>
            </a:outerShdw>
          </a:effectLst>
        </p:spPr>
      </p:pic>
      <p:sp>
        <p:nvSpPr>
          <p:cNvPr id="90" name="Google Shape;90;p15"/>
          <p:cNvSpPr txBox="1"/>
          <p:nvPr/>
        </p:nvSpPr>
        <p:spPr>
          <a:xfrm>
            <a:off x="8297475" y="4754300"/>
            <a:ext cx="8466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Roboto"/>
                <a:ea typeface="Roboto"/>
                <a:cs typeface="Roboto"/>
                <a:sym typeface="Roboto"/>
              </a:rPr>
              <a:t>Brandon</a:t>
            </a:r>
            <a:endParaRPr>
              <a:solidFill>
                <a:srgbClr val="FFFFFF"/>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sp>
        <p:nvSpPr>
          <p:cNvPr id="95" name="Google Shape;95;p16"/>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Problem Statement</a:t>
            </a:r>
            <a:endParaRPr/>
          </a:p>
        </p:txBody>
      </p:sp>
      <p:sp>
        <p:nvSpPr>
          <p:cNvPr id="96" name="Google Shape;96;p16"/>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342900" lvl="0" marL="457200" rtl="0" algn="l">
              <a:lnSpc>
                <a:spcPct val="200000"/>
              </a:lnSpc>
              <a:spcBef>
                <a:spcPts val="0"/>
              </a:spcBef>
              <a:spcAft>
                <a:spcPts val="0"/>
              </a:spcAft>
              <a:buSzPts val="1800"/>
              <a:buChar char="●"/>
            </a:pPr>
            <a:r>
              <a:rPr lang="en"/>
              <a:t>For TBL classes to succeed it is invaluable that all team members show up.</a:t>
            </a:r>
            <a:endParaRPr/>
          </a:p>
          <a:p>
            <a:pPr indent="-342900" lvl="0" marL="457200" rtl="0" algn="l">
              <a:lnSpc>
                <a:spcPct val="200000"/>
              </a:lnSpc>
              <a:spcBef>
                <a:spcPts val="0"/>
              </a:spcBef>
              <a:spcAft>
                <a:spcPts val="0"/>
              </a:spcAft>
              <a:buSzPts val="1800"/>
              <a:buChar char="●"/>
            </a:pPr>
            <a:r>
              <a:rPr lang="en"/>
              <a:t>Taking attendance can take a good portion of class time</a:t>
            </a:r>
            <a:endParaRPr/>
          </a:p>
          <a:p>
            <a:pPr indent="-342900" lvl="0" marL="457200" rtl="0" algn="l">
              <a:lnSpc>
                <a:spcPct val="200000"/>
              </a:lnSpc>
              <a:spcBef>
                <a:spcPts val="0"/>
              </a:spcBef>
              <a:spcAft>
                <a:spcPts val="0"/>
              </a:spcAft>
              <a:buSzPts val="1800"/>
              <a:buChar char="●"/>
            </a:pPr>
            <a:r>
              <a:rPr lang="en"/>
              <a:t>Even with using tools to help speed it up it takes about 5 minutes</a:t>
            </a:r>
            <a:endParaRPr/>
          </a:p>
          <a:p>
            <a:pPr indent="-342900" lvl="0" marL="457200" rtl="0" algn="l">
              <a:lnSpc>
                <a:spcPct val="200000"/>
              </a:lnSpc>
              <a:spcBef>
                <a:spcPts val="0"/>
              </a:spcBef>
              <a:spcAft>
                <a:spcPts val="0"/>
              </a:spcAft>
              <a:buSzPts val="1800"/>
              <a:buChar char="●"/>
            </a:pPr>
            <a:r>
              <a:rPr lang="en"/>
              <a:t>Which over a whole semester would be about one whole class period</a:t>
            </a:r>
            <a:endParaRPr/>
          </a:p>
        </p:txBody>
      </p:sp>
      <p:pic>
        <p:nvPicPr>
          <p:cNvPr id="97" name="Google Shape;97;p16"/>
          <p:cNvPicPr preferRelativeResize="0"/>
          <p:nvPr/>
        </p:nvPicPr>
        <p:blipFill>
          <a:blip r:embed="rId3">
            <a:alphaModFix/>
          </a:blip>
          <a:stretch>
            <a:fillRect/>
          </a:stretch>
        </p:blipFill>
        <p:spPr>
          <a:xfrm>
            <a:off x="8148200" y="0"/>
            <a:ext cx="995799" cy="992177"/>
          </a:xfrm>
          <a:prstGeom prst="rect">
            <a:avLst/>
          </a:prstGeom>
          <a:noFill/>
          <a:ln>
            <a:noFill/>
          </a:ln>
          <a:effectLst>
            <a:outerShdw blurRad="57150" rotWithShape="0" algn="bl" dir="5400000" dist="19050">
              <a:srgbClr val="000000">
                <a:alpha val="50000"/>
              </a:srgbClr>
            </a:outerShdw>
          </a:effectLst>
        </p:spPr>
      </p:pic>
      <p:sp>
        <p:nvSpPr>
          <p:cNvPr id="98" name="Google Shape;98;p16"/>
          <p:cNvSpPr txBox="1"/>
          <p:nvPr/>
        </p:nvSpPr>
        <p:spPr>
          <a:xfrm>
            <a:off x="8297475" y="4754300"/>
            <a:ext cx="8466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Roboto"/>
                <a:ea typeface="Roboto"/>
                <a:cs typeface="Roboto"/>
                <a:sym typeface="Roboto"/>
              </a:rPr>
              <a:t>Brandon</a:t>
            </a:r>
            <a:endParaRPr>
              <a:solidFill>
                <a:srgbClr val="FFFFFF"/>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sp>
        <p:nvSpPr>
          <p:cNvPr id="103" name="Google Shape;103;p17"/>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Project Concept</a:t>
            </a:r>
            <a:endParaRPr/>
          </a:p>
        </p:txBody>
      </p:sp>
      <p:sp>
        <p:nvSpPr>
          <p:cNvPr id="104" name="Google Shape;104;p17"/>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want to be able to take attendance of team based learning classes automatically.</a:t>
            </a:r>
            <a:endParaRPr/>
          </a:p>
          <a:p>
            <a:pPr indent="0" lvl="0" marL="0" rtl="0" algn="l">
              <a:spcBef>
                <a:spcPts val="1600"/>
              </a:spcBef>
              <a:spcAft>
                <a:spcPts val="0"/>
              </a:spcAft>
              <a:buNone/>
            </a:pPr>
            <a:r>
              <a:rPr lang="en"/>
              <a:t>Taking attendance manually can be very tedious for even the smallest classes, and it can take up valuable class time. There are resources available, but they require some sort of interaction from the professor or students.</a:t>
            </a:r>
            <a:endParaRPr/>
          </a:p>
          <a:p>
            <a:pPr indent="0" lvl="0" marL="0" rtl="0" algn="l">
              <a:spcBef>
                <a:spcPts val="1600"/>
              </a:spcBef>
              <a:spcAft>
                <a:spcPts val="0"/>
              </a:spcAft>
              <a:buNone/>
            </a:pPr>
            <a:r>
              <a:rPr lang="en"/>
              <a:t>We will use a raspberry pi with a camera and object detection software, YOLO, to capture attendance.</a:t>
            </a:r>
            <a:endParaRPr/>
          </a:p>
          <a:p>
            <a:pPr indent="0" lvl="0" marL="0" rtl="0" algn="l">
              <a:spcBef>
                <a:spcPts val="1600"/>
              </a:spcBef>
              <a:spcAft>
                <a:spcPts val="1600"/>
              </a:spcAft>
              <a:buNone/>
            </a:pPr>
            <a:r>
              <a:t/>
            </a:r>
            <a:endParaRPr/>
          </a:p>
        </p:txBody>
      </p:sp>
      <p:pic>
        <p:nvPicPr>
          <p:cNvPr id="105" name="Google Shape;105;p17"/>
          <p:cNvPicPr preferRelativeResize="0"/>
          <p:nvPr/>
        </p:nvPicPr>
        <p:blipFill>
          <a:blip r:embed="rId3">
            <a:alphaModFix/>
          </a:blip>
          <a:stretch>
            <a:fillRect/>
          </a:stretch>
        </p:blipFill>
        <p:spPr>
          <a:xfrm>
            <a:off x="8148200" y="0"/>
            <a:ext cx="995799" cy="992177"/>
          </a:xfrm>
          <a:prstGeom prst="rect">
            <a:avLst/>
          </a:prstGeom>
          <a:noFill/>
          <a:ln>
            <a:noFill/>
          </a:ln>
          <a:effectLst>
            <a:outerShdw blurRad="57150" rotWithShape="0" algn="bl" dir="5400000" dist="19050">
              <a:srgbClr val="000000">
                <a:alpha val="50000"/>
              </a:srgbClr>
            </a:outerShdw>
          </a:effectLst>
        </p:spPr>
      </p:pic>
      <p:sp>
        <p:nvSpPr>
          <p:cNvPr id="106" name="Google Shape;106;p17"/>
          <p:cNvSpPr txBox="1"/>
          <p:nvPr/>
        </p:nvSpPr>
        <p:spPr>
          <a:xfrm>
            <a:off x="8297475" y="4754300"/>
            <a:ext cx="8466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Roboto"/>
                <a:ea typeface="Roboto"/>
                <a:cs typeface="Roboto"/>
                <a:sym typeface="Roboto"/>
              </a:rPr>
              <a:t>Lance</a:t>
            </a:r>
            <a:endParaRPr>
              <a:solidFill>
                <a:srgbClr val="FFFFFF"/>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Google Shape;111;p18"/>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Automated Team Attendance Tool</a:t>
            </a:r>
            <a:endParaRPr>
              <a:solidFill>
                <a:srgbClr val="CFE2F3"/>
              </a:solidFill>
            </a:endParaRPr>
          </a:p>
        </p:txBody>
      </p:sp>
      <p:sp>
        <p:nvSpPr>
          <p:cNvPr id="112" name="Google Shape;112;p18"/>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Fully automatic attendance evaluation system</a:t>
            </a:r>
            <a:endParaRPr/>
          </a:p>
          <a:p>
            <a:pPr indent="-342900" lvl="0" marL="457200" rtl="0" algn="l">
              <a:spcBef>
                <a:spcPts val="0"/>
              </a:spcBef>
              <a:spcAft>
                <a:spcPts val="0"/>
              </a:spcAft>
              <a:buSzPts val="1800"/>
              <a:buChar char="●"/>
            </a:pPr>
            <a:r>
              <a:rPr lang="en"/>
              <a:t>Tailored to Team-Based Learning classrooms</a:t>
            </a:r>
            <a:endParaRPr/>
          </a:p>
          <a:p>
            <a:pPr indent="-342900" lvl="0" marL="457200" rtl="0" algn="l">
              <a:spcBef>
                <a:spcPts val="0"/>
              </a:spcBef>
              <a:spcAft>
                <a:spcPts val="0"/>
              </a:spcAft>
              <a:buSzPts val="1800"/>
              <a:buChar char="●"/>
            </a:pPr>
            <a:r>
              <a:rPr lang="en"/>
              <a:t>Will use a mounted camera to take pictures of the classroom</a:t>
            </a:r>
            <a:endParaRPr/>
          </a:p>
          <a:p>
            <a:pPr indent="-342900" lvl="0" marL="457200" rtl="0" algn="l">
              <a:spcBef>
                <a:spcPts val="0"/>
              </a:spcBef>
              <a:spcAft>
                <a:spcPts val="0"/>
              </a:spcAft>
              <a:buSzPts val="1800"/>
              <a:buChar char="●"/>
            </a:pPr>
            <a:r>
              <a:rPr lang="en"/>
              <a:t>Use YOLO, an object detection tool, to identify the location of students</a:t>
            </a:r>
            <a:endParaRPr/>
          </a:p>
          <a:p>
            <a:pPr indent="-342900" lvl="0" marL="457200" rtl="0" algn="l">
              <a:spcBef>
                <a:spcPts val="0"/>
              </a:spcBef>
              <a:spcAft>
                <a:spcPts val="0"/>
              </a:spcAft>
              <a:buSzPts val="1800"/>
              <a:buChar char="●"/>
            </a:pPr>
            <a:r>
              <a:rPr lang="en"/>
              <a:t>Use a supplied seating chart to determine which students belong to which team</a:t>
            </a:r>
            <a:endParaRPr/>
          </a:p>
          <a:p>
            <a:pPr indent="-342900" lvl="0" marL="457200" rtl="0" algn="l">
              <a:spcBef>
                <a:spcPts val="0"/>
              </a:spcBef>
              <a:spcAft>
                <a:spcPts val="0"/>
              </a:spcAft>
              <a:buSzPts val="1800"/>
              <a:buChar char="●"/>
            </a:pPr>
            <a:r>
              <a:rPr lang="en"/>
              <a:t>Compile a report of which teams are missing members</a:t>
            </a:r>
            <a:endParaRPr/>
          </a:p>
          <a:p>
            <a:pPr indent="-342900" lvl="0" marL="457200" rtl="0" algn="l">
              <a:spcBef>
                <a:spcPts val="0"/>
              </a:spcBef>
              <a:spcAft>
                <a:spcPts val="0"/>
              </a:spcAft>
              <a:buSzPts val="1800"/>
              <a:buChar char="●"/>
            </a:pPr>
            <a:r>
              <a:rPr lang="en"/>
              <a:t>Email the attendance report to the class instructor</a:t>
            </a:r>
            <a:endParaRPr/>
          </a:p>
        </p:txBody>
      </p:sp>
      <p:sp>
        <p:nvSpPr>
          <p:cNvPr id="113" name="Google Shape;113;p18"/>
          <p:cNvSpPr txBox="1"/>
          <p:nvPr/>
        </p:nvSpPr>
        <p:spPr>
          <a:xfrm>
            <a:off x="8297475" y="4754300"/>
            <a:ext cx="8466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Roboto"/>
                <a:ea typeface="Roboto"/>
                <a:cs typeface="Roboto"/>
                <a:sym typeface="Roboto"/>
              </a:rPr>
              <a:t>Lance</a:t>
            </a:r>
            <a:endParaRPr>
              <a:solidFill>
                <a:srgbClr val="FFFFFF"/>
              </a:solidFill>
              <a:latin typeface="Roboto"/>
              <a:ea typeface="Roboto"/>
              <a:cs typeface="Roboto"/>
              <a:sym typeface="Roboto"/>
            </a:endParaRPr>
          </a:p>
        </p:txBody>
      </p:sp>
      <p:sp>
        <p:nvSpPr>
          <p:cNvPr id="114" name="Google Shape;114;p18"/>
          <p:cNvSpPr txBox="1"/>
          <p:nvPr/>
        </p:nvSpPr>
        <p:spPr>
          <a:xfrm>
            <a:off x="8237000" y="1065700"/>
            <a:ext cx="4262700" cy="49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700">
              <a:latin typeface="Roboto"/>
              <a:ea typeface="Roboto"/>
              <a:cs typeface="Roboto"/>
              <a:sym typeface="Roboto"/>
            </a:endParaRPr>
          </a:p>
        </p:txBody>
      </p:sp>
      <p:pic>
        <p:nvPicPr>
          <p:cNvPr id="115" name="Google Shape;115;p18"/>
          <p:cNvPicPr preferRelativeResize="0"/>
          <p:nvPr/>
        </p:nvPicPr>
        <p:blipFill>
          <a:blip r:embed="rId3">
            <a:alphaModFix/>
          </a:blip>
          <a:stretch>
            <a:fillRect/>
          </a:stretch>
        </p:blipFill>
        <p:spPr>
          <a:xfrm>
            <a:off x="8148200" y="0"/>
            <a:ext cx="995799" cy="992177"/>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19"/>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Requirements</a:t>
            </a:r>
            <a:endParaRPr/>
          </a:p>
        </p:txBody>
      </p:sp>
      <p:sp>
        <p:nvSpPr>
          <p:cNvPr id="121" name="Google Shape;121;p19"/>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b="1" lang="en"/>
              <a:t>Hardware Requirements:</a:t>
            </a:r>
            <a:endParaRPr b="1"/>
          </a:p>
          <a:p>
            <a:pPr indent="-317500" lvl="1" marL="914400" rtl="0" algn="l">
              <a:spcBef>
                <a:spcPts val="0"/>
              </a:spcBef>
              <a:spcAft>
                <a:spcPts val="0"/>
              </a:spcAft>
              <a:buSzPts val="1400"/>
              <a:buChar char="○"/>
            </a:pPr>
            <a:r>
              <a:rPr lang="en"/>
              <a:t>Run on Raspberry Pi</a:t>
            </a:r>
            <a:endParaRPr/>
          </a:p>
          <a:p>
            <a:pPr indent="-317500" lvl="1" marL="914400" rtl="0" algn="l">
              <a:spcBef>
                <a:spcPts val="0"/>
              </a:spcBef>
              <a:spcAft>
                <a:spcPts val="0"/>
              </a:spcAft>
              <a:buSzPts val="1400"/>
              <a:buChar char="○"/>
            </a:pPr>
            <a:r>
              <a:rPr lang="en"/>
              <a:t>Use a camera to take clear pictures</a:t>
            </a:r>
            <a:endParaRPr/>
          </a:p>
          <a:p>
            <a:pPr indent="-317500" lvl="1" marL="914400" rtl="0" algn="l">
              <a:spcBef>
                <a:spcPts val="0"/>
              </a:spcBef>
              <a:spcAft>
                <a:spcPts val="0"/>
              </a:spcAft>
              <a:buSzPts val="1400"/>
              <a:buChar char="○"/>
            </a:pPr>
            <a:r>
              <a:rPr lang="en"/>
              <a:t>Mounted such that the camera has full </a:t>
            </a:r>
            <a:r>
              <a:rPr lang="en"/>
              <a:t>visibility</a:t>
            </a:r>
            <a:r>
              <a:rPr lang="en"/>
              <a:t> of the classroom</a:t>
            </a:r>
            <a:endParaRPr/>
          </a:p>
          <a:p>
            <a:pPr indent="-342900" lvl="0" marL="457200" rtl="0" algn="l">
              <a:spcBef>
                <a:spcPts val="0"/>
              </a:spcBef>
              <a:spcAft>
                <a:spcPts val="0"/>
              </a:spcAft>
              <a:buSzPts val="1800"/>
              <a:buChar char="●"/>
            </a:pPr>
            <a:r>
              <a:rPr b="1" lang="en"/>
              <a:t>Software Requirements:</a:t>
            </a:r>
            <a:endParaRPr b="1"/>
          </a:p>
          <a:p>
            <a:pPr indent="-317500" lvl="1" marL="914400" rtl="0" algn="l">
              <a:spcBef>
                <a:spcPts val="0"/>
              </a:spcBef>
              <a:spcAft>
                <a:spcPts val="0"/>
              </a:spcAft>
              <a:buSzPts val="1400"/>
              <a:buChar char="○"/>
            </a:pPr>
            <a:r>
              <a:rPr lang="en"/>
              <a:t>Control and </a:t>
            </a:r>
            <a:r>
              <a:rPr lang="en"/>
              <a:t>receive</a:t>
            </a:r>
            <a:r>
              <a:rPr lang="en"/>
              <a:t> pictures from the camera</a:t>
            </a:r>
            <a:endParaRPr/>
          </a:p>
          <a:p>
            <a:pPr indent="-317500" lvl="1" marL="914400" rtl="0" algn="l">
              <a:spcBef>
                <a:spcPts val="0"/>
              </a:spcBef>
              <a:spcAft>
                <a:spcPts val="0"/>
              </a:spcAft>
              <a:buSzPts val="1400"/>
              <a:buChar char="○"/>
            </a:pPr>
            <a:r>
              <a:rPr lang="en"/>
              <a:t>Accurately detect the students within the taken picture</a:t>
            </a:r>
            <a:endParaRPr/>
          </a:p>
          <a:p>
            <a:pPr indent="-317500" lvl="1" marL="914400" rtl="0" algn="l">
              <a:spcBef>
                <a:spcPts val="0"/>
              </a:spcBef>
              <a:spcAft>
                <a:spcPts val="0"/>
              </a:spcAft>
              <a:buSzPts val="1400"/>
              <a:buChar char="○"/>
            </a:pPr>
            <a:r>
              <a:rPr lang="en"/>
              <a:t>Determine which teams are missing members</a:t>
            </a:r>
            <a:endParaRPr/>
          </a:p>
          <a:p>
            <a:pPr indent="-317500" lvl="1" marL="914400" rtl="0" algn="l">
              <a:spcBef>
                <a:spcPts val="0"/>
              </a:spcBef>
              <a:spcAft>
                <a:spcPts val="0"/>
              </a:spcAft>
              <a:buSzPts val="1400"/>
              <a:buChar char="○"/>
            </a:pPr>
            <a:r>
              <a:rPr lang="en"/>
              <a:t>Consolidate the attendance and send the report to the professor</a:t>
            </a:r>
            <a:endParaRPr/>
          </a:p>
          <a:p>
            <a:pPr indent="-317500" lvl="1" marL="914400" rtl="0" algn="l">
              <a:spcBef>
                <a:spcPts val="0"/>
              </a:spcBef>
              <a:spcAft>
                <a:spcPts val="0"/>
              </a:spcAft>
              <a:buSzPts val="1400"/>
              <a:buChar char="○"/>
            </a:pPr>
            <a:r>
              <a:rPr lang="en"/>
              <a:t>Allow the professor the create and adjust </a:t>
            </a:r>
            <a:r>
              <a:rPr lang="en"/>
              <a:t>multiple</a:t>
            </a:r>
            <a:r>
              <a:rPr lang="en"/>
              <a:t> seating charts for use in the system</a:t>
            </a:r>
            <a:endParaRPr/>
          </a:p>
        </p:txBody>
      </p:sp>
      <p:sp>
        <p:nvSpPr>
          <p:cNvPr id="122" name="Google Shape;122;p19"/>
          <p:cNvSpPr txBox="1"/>
          <p:nvPr/>
        </p:nvSpPr>
        <p:spPr>
          <a:xfrm>
            <a:off x="8297475" y="4754300"/>
            <a:ext cx="8466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Roboto"/>
                <a:ea typeface="Roboto"/>
                <a:cs typeface="Roboto"/>
                <a:sym typeface="Roboto"/>
              </a:rPr>
              <a:t>Connor</a:t>
            </a:r>
            <a:endParaRPr>
              <a:solidFill>
                <a:srgbClr val="FFFFFF"/>
              </a:solidFill>
              <a:latin typeface="Roboto"/>
              <a:ea typeface="Roboto"/>
              <a:cs typeface="Roboto"/>
              <a:sym typeface="Roboto"/>
            </a:endParaRPr>
          </a:p>
        </p:txBody>
      </p:sp>
      <p:pic>
        <p:nvPicPr>
          <p:cNvPr id="123" name="Google Shape;123;p19"/>
          <p:cNvPicPr preferRelativeResize="0"/>
          <p:nvPr/>
        </p:nvPicPr>
        <p:blipFill>
          <a:blip r:embed="rId3">
            <a:alphaModFix/>
          </a:blip>
          <a:stretch>
            <a:fillRect/>
          </a:stretch>
        </p:blipFill>
        <p:spPr>
          <a:xfrm>
            <a:off x="8148200" y="0"/>
            <a:ext cx="995799" cy="992177"/>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20"/>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Design Overview</a:t>
            </a:r>
            <a:endParaRPr/>
          </a:p>
        </p:txBody>
      </p:sp>
      <p:sp>
        <p:nvSpPr>
          <p:cNvPr id="129" name="Google Shape;129;p20"/>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b="1" lang="en"/>
              <a:t>Attendance Evaluator</a:t>
            </a:r>
            <a:endParaRPr b="1"/>
          </a:p>
          <a:p>
            <a:pPr indent="-317500" lvl="1" marL="914400" rtl="0" algn="l">
              <a:spcBef>
                <a:spcPts val="0"/>
              </a:spcBef>
              <a:spcAft>
                <a:spcPts val="0"/>
              </a:spcAft>
              <a:buSzPts val="1400"/>
              <a:buChar char="○"/>
            </a:pPr>
            <a:r>
              <a:rPr lang="en"/>
              <a:t>Responsible for processing images into attendance reports</a:t>
            </a:r>
            <a:endParaRPr/>
          </a:p>
          <a:p>
            <a:pPr indent="-342900" lvl="0" marL="457200" rtl="0" algn="l">
              <a:spcBef>
                <a:spcPts val="0"/>
              </a:spcBef>
              <a:spcAft>
                <a:spcPts val="0"/>
              </a:spcAft>
              <a:buSzPts val="1800"/>
              <a:buChar char="●"/>
            </a:pPr>
            <a:r>
              <a:rPr b="1" lang="en"/>
              <a:t>Scheduler</a:t>
            </a:r>
            <a:endParaRPr b="1"/>
          </a:p>
          <a:p>
            <a:pPr indent="-317500" lvl="1" marL="914400" rtl="0" algn="l">
              <a:spcBef>
                <a:spcPts val="0"/>
              </a:spcBef>
              <a:spcAft>
                <a:spcPts val="0"/>
              </a:spcAft>
              <a:buSzPts val="1400"/>
              <a:buChar char="○"/>
            </a:pPr>
            <a:r>
              <a:rPr lang="en"/>
              <a:t>Responsible for calling the Attendance Evaluator to run at the proper class times, and sending the reports to the professor</a:t>
            </a:r>
            <a:endParaRPr/>
          </a:p>
          <a:p>
            <a:pPr indent="-342900" lvl="0" marL="457200" rtl="0" algn="l">
              <a:spcBef>
                <a:spcPts val="0"/>
              </a:spcBef>
              <a:spcAft>
                <a:spcPts val="0"/>
              </a:spcAft>
              <a:buSzPts val="1800"/>
              <a:buChar char="●"/>
            </a:pPr>
            <a:r>
              <a:rPr b="1" lang="en"/>
              <a:t>YOLO v3</a:t>
            </a:r>
            <a:endParaRPr b="1"/>
          </a:p>
          <a:p>
            <a:pPr indent="-317500" lvl="1" marL="914400" rtl="0" algn="l">
              <a:spcBef>
                <a:spcPts val="0"/>
              </a:spcBef>
              <a:spcAft>
                <a:spcPts val="0"/>
              </a:spcAft>
              <a:buSzPts val="1400"/>
              <a:buChar char="○"/>
            </a:pPr>
            <a:r>
              <a:rPr lang="en"/>
              <a:t>Object Detection tool of choice</a:t>
            </a:r>
            <a:endParaRPr/>
          </a:p>
          <a:p>
            <a:pPr indent="-342900" lvl="0" marL="457200" rtl="0" algn="l">
              <a:spcBef>
                <a:spcPts val="0"/>
              </a:spcBef>
              <a:spcAft>
                <a:spcPts val="0"/>
              </a:spcAft>
              <a:buSzPts val="1800"/>
              <a:buChar char="●"/>
            </a:pPr>
            <a:r>
              <a:rPr b="1" lang="en"/>
              <a:t>Camera</a:t>
            </a:r>
            <a:endParaRPr b="1"/>
          </a:p>
          <a:p>
            <a:pPr indent="-317500" lvl="1" marL="914400" rtl="0" algn="l">
              <a:spcBef>
                <a:spcPts val="0"/>
              </a:spcBef>
              <a:spcAft>
                <a:spcPts val="0"/>
              </a:spcAft>
              <a:buSzPts val="1400"/>
              <a:buChar char="○"/>
            </a:pPr>
            <a:r>
              <a:rPr lang="en"/>
              <a:t>Raspberry Pi  Camera Module V2</a:t>
            </a:r>
            <a:endParaRPr/>
          </a:p>
          <a:p>
            <a:pPr indent="-342900" lvl="0" marL="457200" rtl="0" algn="l">
              <a:spcBef>
                <a:spcPts val="0"/>
              </a:spcBef>
              <a:spcAft>
                <a:spcPts val="0"/>
              </a:spcAft>
              <a:buSzPts val="1800"/>
              <a:buChar char="●"/>
            </a:pPr>
            <a:r>
              <a:rPr b="1" lang="en"/>
              <a:t>Seating Chart DB</a:t>
            </a:r>
            <a:endParaRPr b="1"/>
          </a:p>
          <a:p>
            <a:pPr indent="-317500" lvl="1" marL="914400" rtl="0" algn="l">
              <a:spcBef>
                <a:spcPts val="0"/>
              </a:spcBef>
              <a:spcAft>
                <a:spcPts val="0"/>
              </a:spcAft>
              <a:buSzPts val="1400"/>
              <a:buChar char="○"/>
            </a:pPr>
            <a:r>
              <a:rPr lang="en"/>
              <a:t>Stores class seating chart information for each class</a:t>
            </a:r>
            <a:endParaRPr/>
          </a:p>
        </p:txBody>
      </p:sp>
      <p:sp>
        <p:nvSpPr>
          <p:cNvPr id="130" name="Google Shape;130;p20"/>
          <p:cNvSpPr txBox="1"/>
          <p:nvPr/>
        </p:nvSpPr>
        <p:spPr>
          <a:xfrm>
            <a:off x="8297475" y="4754300"/>
            <a:ext cx="8466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Roboto"/>
                <a:ea typeface="Roboto"/>
                <a:cs typeface="Roboto"/>
                <a:sym typeface="Roboto"/>
              </a:rPr>
              <a:t>Connor</a:t>
            </a:r>
            <a:endParaRPr>
              <a:solidFill>
                <a:srgbClr val="FFFFFF"/>
              </a:solidFill>
              <a:latin typeface="Roboto"/>
              <a:ea typeface="Roboto"/>
              <a:cs typeface="Roboto"/>
              <a:sym typeface="Roboto"/>
            </a:endParaRPr>
          </a:p>
        </p:txBody>
      </p:sp>
      <p:pic>
        <p:nvPicPr>
          <p:cNvPr id="131" name="Google Shape;131;p20"/>
          <p:cNvPicPr preferRelativeResize="0"/>
          <p:nvPr/>
        </p:nvPicPr>
        <p:blipFill>
          <a:blip r:embed="rId3">
            <a:alphaModFix/>
          </a:blip>
          <a:stretch>
            <a:fillRect/>
          </a:stretch>
        </p:blipFill>
        <p:spPr>
          <a:xfrm>
            <a:off x="8148200" y="0"/>
            <a:ext cx="995799" cy="992177"/>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Google Shape;136;p21"/>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Component Diagram</a:t>
            </a:r>
            <a:endParaRPr/>
          </a:p>
        </p:txBody>
      </p:sp>
      <p:sp>
        <p:nvSpPr>
          <p:cNvPr id="137" name="Google Shape;137;p21"/>
          <p:cNvSpPr txBox="1"/>
          <p:nvPr/>
        </p:nvSpPr>
        <p:spPr>
          <a:xfrm>
            <a:off x="8297475" y="4754300"/>
            <a:ext cx="8466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Roboto"/>
                <a:ea typeface="Roboto"/>
                <a:cs typeface="Roboto"/>
                <a:sym typeface="Roboto"/>
              </a:rPr>
              <a:t>Angela</a:t>
            </a:r>
            <a:endParaRPr>
              <a:solidFill>
                <a:srgbClr val="FFFFFF"/>
              </a:solidFill>
              <a:latin typeface="Roboto"/>
              <a:ea typeface="Roboto"/>
              <a:cs typeface="Roboto"/>
              <a:sym typeface="Roboto"/>
            </a:endParaRPr>
          </a:p>
        </p:txBody>
      </p:sp>
      <p:pic>
        <p:nvPicPr>
          <p:cNvPr id="138" name="Google Shape;138;p21"/>
          <p:cNvPicPr preferRelativeResize="0"/>
          <p:nvPr/>
        </p:nvPicPr>
        <p:blipFill>
          <a:blip r:embed="rId3">
            <a:alphaModFix/>
          </a:blip>
          <a:stretch>
            <a:fillRect/>
          </a:stretch>
        </p:blipFill>
        <p:spPr>
          <a:xfrm>
            <a:off x="8148200" y="0"/>
            <a:ext cx="995799" cy="992177"/>
          </a:xfrm>
          <a:prstGeom prst="rect">
            <a:avLst/>
          </a:prstGeom>
          <a:noFill/>
          <a:ln>
            <a:noFill/>
          </a:ln>
          <a:effectLst>
            <a:outerShdw blurRad="57150" rotWithShape="0" algn="bl" dir="5400000" dist="19050">
              <a:srgbClr val="000000">
                <a:alpha val="50000"/>
              </a:srgbClr>
            </a:outerShdw>
          </a:effectLst>
        </p:spPr>
      </p:pic>
      <p:pic>
        <p:nvPicPr>
          <p:cNvPr id="139" name="Google Shape;139;p21"/>
          <p:cNvPicPr preferRelativeResize="0"/>
          <p:nvPr/>
        </p:nvPicPr>
        <p:blipFill>
          <a:blip r:embed="rId4">
            <a:alphaModFix/>
          </a:blip>
          <a:stretch>
            <a:fillRect/>
          </a:stretch>
        </p:blipFill>
        <p:spPr>
          <a:xfrm>
            <a:off x="1546026" y="1144125"/>
            <a:ext cx="6051949" cy="39316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